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51" r:id="rId5"/>
    <p:sldMasterId id="2147483670" r:id="rId6"/>
  </p:sldMasterIdLst>
  <p:notesMasterIdLst>
    <p:notesMasterId r:id="rId17"/>
  </p:notesMasterIdLst>
  <p:sldIdLst>
    <p:sldId id="402" r:id="rId7"/>
    <p:sldId id="405" r:id="rId8"/>
    <p:sldId id="256" r:id="rId9"/>
    <p:sldId id="261" r:id="rId10"/>
    <p:sldId id="408" r:id="rId11"/>
    <p:sldId id="409" r:id="rId12"/>
    <p:sldId id="411" r:id="rId13"/>
    <p:sldId id="410" r:id="rId14"/>
    <p:sldId id="407" r:id="rId15"/>
    <p:sldId id="41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C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9" autoAdjust="0"/>
    <p:restoredTop sz="96196" autoAdjust="0"/>
  </p:normalViewPr>
  <p:slideViewPr>
    <p:cSldViewPr snapToGrid="0">
      <p:cViewPr varScale="1">
        <p:scale>
          <a:sx n="85" d="100"/>
          <a:sy n="85" d="100"/>
        </p:scale>
        <p:origin x="509" y="62"/>
      </p:cViewPr>
      <p:guideLst>
        <p:guide orient="horz" pos="235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ash mhaskar" userId="11eac25d520a043d" providerId="LiveId" clId="{03E93D86-2E1D-4D76-ACD4-2AF0BBB868CB}"/>
    <pc:docChg chg="modSld">
      <pc:chgData name="shreyash mhaskar" userId="11eac25d520a043d" providerId="LiveId" clId="{03E93D86-2E1D-4D76-ACD4-2AF0BBB868CB}" dt="2023-06-06T06:28:40.237" v="35" actId="1076"/>
      <pc:docMkLst>
        <pc:docMk/>
      </pc:docMkLst>
      <pc:sldChg chg="modSp mod">
        <pc:chgData name="shreyash mhaskar" userId="11eac25d520a043d" providerId="LiveId" clId="{03E93D86-2E1D-4D76-ACD4-2AF0BBB868CB}" dt="2023-06-06T06:28:40.237" v="35" actId="1076"/>
        <pc:sldMkLst>
          <pc:docMk/>
          <pc:sldMk cId="3062687087" sldId="405"/>
        </pc:sldMkLst>
        <pc:spChg chg="mod">
          <ac:chgData name="shreyash mhaskar" userId="11eac25d520a043d" providerId="LiveId" clId="{03E93D86-2E1D-4D76-ACD4-2AF0BBB868CB}" dt="2023-06-06T06:28:31.653" v="34" actId="1076"/>
          <ac:spMkLst>
            <pc:docMk/>
            <pc:sldMk cId="3062687087" sldId="405"/>
            <ac:spMk id="7" creationId="{00000000-0000-0000-0000-000000000000}"/>
          </ac:spMkLst>
        </pc:spChg>
        <pc:spChg chg="mod">
          <ac:chgData name="shreyash mhaskar" userId="11eac25d520a043d" providerId="LiveId" clId="{03E93D86-2E1D-4D76-ACD4-2AF0BBB868CB}" dt="2023-06-06T06:28:16.957" v="32" actId="1076"/>
          <ac:spMkLst>
            <pc:docMk/>
            <pc:sldMk cId="3062687087" sldId="405"/>
            <ac:spMk id="8" creationId="{00000000-0000-0000-0000-000000000000}"/>
          </ac:spMkLst>
        </pc:spChg>
        <pc:spChg chg="mod">
          <ac:chgData name="shreyash mhaskar" userId="11eac25d520a043d" providerId="LiveId" clId="{03E93D86-2E1D-4D76-ACD4-2AF0BBB868CB}" dt="2023-06-06T06:28:24.322" v="33" actId="1076"/>
          <ac:spMkLst>
            <pc:docMk/>
            <pc:sldMk cId="3062687087" sldId="405"/>
            <ac:spMk id="9" creationId="{00000000-0000-0000-0000-000000000000}"/>
          </ac:spMkLst>
        </pc:spChg>
        <pc:spChg chg="mod">
          <ac:chgData name="shreyash mhaskar" userId="11eac25d520a043d" providerId="LiveId" clId="{03E93D86-2E1D-4D76-ACD4-2AF0BBB868CB}" dt="2023-06-06T06:27:24.395" v="17" actId="1076"/>
          <ac:spMkLst>
            <pc:docMk/>
            <pc:sldMk cId="3062687087" sldId="405"/>
            <ac:spMk id="11" creationId="{00000000-0000-0000-0000-000000000000}"/>
          </ac:spMkLst>
        </pc:spChg>
        <pc:spChg chg="mod">
          <ac:chgData name="shreyash mhaskar" userId="11eac25d520a043d" providerId="LiveId" clId="{03E93D86-2E1D-4D76-ACD4-2AF0BBB868CB}" dt="2023-06-06T06:28:40.237" v="35" actId="1076"/>
          <ac:spMkLst>
            <pc:docMk/>
            <pc:sldMk cId="3062687087" sldId="405"/>
            <ac:spMk id="12" creationId="{00000000-0000-0000-0000-000000000000}"/>
          </ac:spMkLst>
        </pc:spChg>
        <pc:spChg chg="mod">
          <ac:chgData name="shreyash mhaskar" userId="11eac25d520a043d" providerId="LiveId" clId="{03E93D86-2E1D-4D76-ACD4-2AF0BBB868CB}" dt="2023-06-06T06:27:57.002" v="27" actId="20577"/>
          <ac:spMkLst>
            <pc:docMk/>
            <pc:sldMk cId="3062687087" sldId="405"/>
            <ac:spMk id="1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0DB4A-D8B6-444A-97FC-B379347A49B4}" type="datetimeFigureOut">
              <a:rPr lang="en-US" smtClean="0"/>
              <a:t>6/6/2023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100DC-7169-4755-83CA-EBF300ECEEC8}" type="slidenum">
              <a:rPr lang="en-US" smtClean="0"/>
              <a:t>‹#›</a:t>
            </a:fld>
            <a:endParaRPr lang="en-US" dirty="0"/>
          </a:p>
        </p:txBody>
      </p:sp>
    </p:spTree>
    <p:extLst>
      <p:ext uri="{BB962C8B-B14F-4D97-AF65-F5344CB8AC3E}">
        <p14:creationId xmlns:p14="http://schemas.microsoft.com/office/powerpoint/2010/main" val="3432037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6586795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ight Triangle 2"/>
          <p:cNvSpPr/>
          <p:nvPr userDrawn="1"/>
        </p:nvSpPr>
        <p:spPr>
          <a:xfrm flipH="1">
            <a:off x="8052178"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ight Triangle 3"/>
          <p:cNvSpPr/>
          <p:nvPr userDrawn="1"/>
        </p:nvSpPr>
        <p:spPr>
          <a:xfrm rot="10800000" flipH="1">
            <a:off x="4"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3"/>
          <p:cNvSpPr>
            <a:spLocks noGrp="1"/>
          </p:cNvSpPr>
          <p:nvPr>
            <p:ph type="pic" sz="quarter" idx="11" hasCustomPrompt="1"/>
          </p:nvPr>
        </p:nvSpPr>
        <p:spPr>
          <a:xfrm>
            <a:off x="54070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anose="020B0604020202020204" pitchFamily="34" charset="0"/>
              </a:defRPr>
            </a:lvl1pPr>
          </a:lstStyle>
          <a:p>
            <a:r>
              <a:rPr lang="en-US" altLang="ko-KR" dirty="0"/>
              <a:t>Insert Your Images</a:t>
            </a:r>
            <a:endParaRPr lang="ko-KR" altLang="en-US" dirty="0"/>
          </a:p>
        </p:txBody>
      </p:sp>
      <p:sp>
        <p:nvSpPr>
          <p:cNvPr id="3" name="Picture Placeholder 13"/>
          <p:cNvSpPr>
            <a:spLocks noGrp="1"/>
          </p:cNvSpPr>
          <p:nvPr>
            <p:ph type="pic" sz="quarter" idx="12" hasCustomPrompt="1"/>
          </p:nvPr>
        </p:nvSpPr>
        <p:spPr>
          <a:xfrm>
            <a:off x="758466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anose="020B0604020202020204" pitchFamily="34" charset="0"/>
              </a:defRPr>
            </a:lvl1pPr>
          </a:lstStyle>
          <a:p>
            <a:r>
              <a:rPr lang="en-US" altLang="ko-KR" dirty="0"/>
              <a:t>Insert Your Images</a:t>
            </a:r>
            <a:endParaRPr lang="ko-KR" altLang="en-US" dirty="0"/>
          </a:p>
        </p:txBody>
      </p:sp>
      <p:sp>
        <p:nvSpPr>
          <p:cNvPr id="4" name="Picture Placeholder 13"/>
          <p:cNvSpPr>
            <a:spLocks noGrp="1"/>
          </p:cNvSpPr>
          <p:nvPr>
            <p:ph type="pic" sz="quarter" idx="13" hasCustomPrompt="1"/>
          </p:nvPr>
        </p:nvSpPr>
        <p:spPr>
          <a:xfrm>
            <a:off x="9762309"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anose="020B0604020202020204" pitchFamily="34" charset="0"/>
              </a:defRPr>
            </a:lvl1pPr>
          </a:lstStyle>
          <a:p>
            <a:r>
              <a:rPr lang="en-US" altLang="ko-KR" dirty="0"/>
              <a:t>Insert Your Images</a:t>
            </a:r>
            <a:endParaRPr lang="ko-KR" altLang="en-US" dirty="0"/>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3" descr="D:\KBM-정애\014-Fullppt\PNG이미지\탭.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6552" y="1709312"/>
            <a:ext cx="3530683" cy="434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KBM-정애\014-Fullppt\PNG이미지\핸드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10310" y="3259539"/>
            <a:ext cx="2660906" cy="3223724"/>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2" hasCustomPrompt="1"/>
          </p:nvPr>
        </p:nvSpPr>
        <p:spPr>
          <a:xfrm>
            <a:off x="8660866" y="2158177"/>
            <a:ext cx="2449154" cy="3125523"/>
          </a:xfrm>
          <a:prstGeom prst="rect">
            <a:avLst/>
          </a:prstGeom>
          <a:solidFill>
            <a:schemeClr val="bg1">
              <a:lumMod val="95000"/>
            </a:schemeClr>
          </a:solidFill>
        </p:spPr>
        <p:txBody>
          <a:bodyPr anchor="ctr"/>
          <a:lstStyle>
            <a:lvl1pPr marL="0" indent="0" algn="ctr">
              <a:buNone/>
              <a:defRPr sz="1200" baseline="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3" hasCustomPrompt="1"/>
          </p:nvPr>
        </p:nvSpPr>
        <p:spPr>
          <a:xfrm>
            <a:off x="6886576" y="3403405"/>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a:prstGeom prst="rect">
            <a:avLst/>
          </a:prstGeo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a:prstGeom prst="rect">
            <a:avLst/>
          </a:prstGeo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a:prstGeom prst="rect">
            <a:avLst/>
          </a:prstGeom>
        </p:spPr>
        <p:txBody>
          <a:bodyPr/>
          <a:lstStyle/>
          <a:p>
            <a:fld id="{63A1C593-65D0-4073-BCC9-577B9352EA97}" type="datetimeFigureOut">
              <a:rPr lang="en-US" smtClean="0"/>
              <a:t>6/6/2023</a:t>
            </a:fld>
            <a:endParaRPr lang="en-US" dirty="0"/>
          </a:p>
        </p:txBody>
      </p:sp>
      <p:sp>
        <p:nvSpPr>
          <p:cNvPr id="5" name="Footer Placeholder 4"/>
          <p:cNvSpPr>
            <a:spLocks noGrp="1"/>
          </p:cNvSpPr>
          <p:nvPr>
            <p:ph type="ftr" sz="quarter" idx="11"/>
          </p:nvPr>
        </p:nvSpPr>
        <p:spPr>
          <a:xfrm>
            <a:off x="1876424" y="5410201"/>
            <a:ext cx="5124886"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a:prstGeom prst="rect">
            <a:avLst/>
          </a:prstGeom>
        </p:spPr>
        <p:txBody>
          <a:bodyPr/>
          <a:lstStyle/>
          <a:p>
            <a:fld id="{9B618960-8005-486C-9A75-10CB2AAC16F9}" type="slidenum">
              <a:rPr lang="en-US" smtClean="0"/>
              <a:t>‹#›</a:t>
            </a:fld>
            <a:endParaRPr lang="en-US" dirty="0"/>
          </a:p>
        </p:txBody>
      </p:sp>
    </p:spTree>
    <p:extLst>
      <p:ext uri="{BB962C8B-B14F-4D97-AF65-F5344CB8AC3E}">
        <p14:creationId xmlns:p14="http://schemas.microsoft.com/office/powerpoint/2010/main" val="1638778672"/>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958147"/>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grpSp>
        <p:nvGrpSpPr>
          <p:cNvPr id="4" name="Group 3"/>
          <p:cNvGrpSpPr/>
          <p:nvPr userDrawn="1"/>
        </p:nvGrpSpPr>
        <p:grpSpPr>
          <a:xfrm rot="10800000" flipH="1" flipV="1">
            <a:off x="6286500" y="5899288"/>
            <a:ext cx="5572126" cy="862288"/>
            <a:chOff x="477110" y="4905446"/>
            <a:chExt cx="11078677" cy="1714429"/>
          </a:xfrm>
        </p:grpSpPr>
        <p:sp>
          <p:nvSpPr>
            <p:cNvPr id="6" name="Freeform: Shape 5"/>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dirty="0"/>
            </a:p>
          </p:txBody>
        </p:sp>
        <p:grpSp>
          <p:nvGrpSpPr>
            <p:cNvPr id="7" name="Group 6"/>
            <p:cNvGrpSpPr/>
            <p:nvPr/>
          </p:nvGrpSpPr>
          <p:grpSpPr>
            <a:xfrm>
              <a:off x="477110" y="5658084"/>
              <a:ext cx="655351" cy="517912"/>
              <a:chOff x="6456816" y="5667609"/>
              <a:chExt cx="655351" cy="517912"/>
            </a:xfrm>
          </p:grpSpPr>
          <p:sp>
            <p:nvSpPr>
              <p:cNvPr id="9" name="Freeform: Shape 8"/>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dirty="0"/>
              </a:p>
            </p:txBody>
          </p:sp>
          <p:sp>
            <p:nvSpPr>
              <p:cNvPr id="10" name="Rectangle: Rounded Corners 9"/>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p:cNvGrpSpPr/>
          <p:nvPr userDrawn="1"/>
        </p:nvGrpSpPr>
        <p:grpSpPr>
          <a:xfrm rot="10800000" flipV="1">
            <a:off x="347501" y="5899288"/>
            <a:ext cx="5572126" cy="862288"/>
            <a:chOff x="477110" y="4905446"/>
            <a:chExt cx="11078677" cy="1714429"/>
          </a:xfrm>
        </p:grpSpPr>
        <p:sp>
          <p:nvSpPr>
            <p:cNvPr id="12" name="Freeform: Shape 11"/>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dirty="0"/>
            </a:p>
          </p:txBody>
        </p:sp>
        <p:grpSp>
          <p:nvGrpSpPr>
            <p:cNvPr id="13" name="Group 12"/>
            <p:cNvGrpSpPr/>
            <p:nvPr/>
          </p:nvGrpSpPr>
          <p:grpSpPr>
            <a:xfrm>
              <a:off x="477110" y="5658084"/>
              <a:ext cx="655351" cy="517912"/>
              <a:chOff x="6456816" y="5667609"/>
              <a:chExt cx="655351" cy="517912"/>
            </a:xfrm>
          </p:grpSpPr>
          <p:sp>
            <p:nvSpPr>
              <p:cNvPr id="15" name="Freeform: Shape 14"/>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dirty="0"/>
              </a:p>
            </p:txBody>
          </p:sp>
          <p:sp>
            <p:nvSpPr>
              <p:cNvPr id="16" name="Rectangle: Rounded Corners 15"/>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13"/>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reeform: Shape 7"/>
          <p:cNvSpPr/>
          <p:nvPr userDrawn="1"/>
        </p:nvSpPr>
        <p:spPr>
          <a:xfrm>
            <a:off x="2893325"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p:cNvSpPr/>
          <p:nvPr userDrawn="1"/>
        </p:nvSpPr>
        <p:spPr>
          <a:xfrm>
            <a:off x="3218596"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72" r:id="rId3"/>
    <p:sldLayoutId id="2147483673" r:id="rId4"/>
  </p:sldLayoutIdLst>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7" r:id="rId4"/>
    <p:sldLayoutId id="2147483658" r:id="rId5"/>
    <p:sldLayoutId id="2147483659" r:id="rId6"/>
    <p:sldLayoutId id="2147483660" r:id="rId7"/>
    <p:sldLayoutId id="2147483661" r:id="rId8"/>
    <p:sldLayoutId id="2147483662" r:id="rId9"/>
  </p:sldLayoutIdLst>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Lst>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xml"/><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6" name="Picture 5" descr="C:\Users\Admin\Desktop\shutterstock_1170439420-e1540562366461 (1)66.jpgshutterstock_1170439420-e1540562366461 (1)66"/>
          <p:cNvPicPr>
            <a:picLocks noChangeAspect="1"/>
          </p:cNvPicPr>
          <p:nvPr/>
        </p:nvPicPr>
        <p:blipFill>
          <a:blip r:embed="rId3">
            <a:lum bright="-12000" contrast="10000"/>
          </a:blip>
          <a:srcRect/>
          <a:stretch>
            <a:fillRect/>
          </a:stretch>
        </p:blipFill>
        <p:spPr>
          <a:xfrm>
            <a:off x="-1369706" y="16827"/>
            <a:ext cx="14100175" cy="7931785"/>
          </a:xfrm>
          <a:prstGeom prst="rect">
            <a:avLst/>
          </a:prstGeom>
          <a:solidFill>
            <a:schemeClr val="bg2">
              <a:alpha val="0"/>
            </a:schemeClr>
          </a:solidFill>
          <a:effectLst>
            <a:reflection blurRad="25400" stA="45000" endPos="65000" dist="50800" dir="5400000" sy="-100000" algn="bl" rotWithShape="0"/>
          </a:effectLst>
        </p:spPr>
      </p:pic>
      <p:sp>
        <p:nvSpPr>
          <p:cNvPr id="7" name="Oval 6"/>
          <p:cNvSpPr/>
          <p:nvPr/>
        </p:nvSpPr>
        <p:spPr>
          <a:xfrm>
            <a:off x="349250" y="3669030"/>
            <a:ext cx="1875790" cy="1927860"/>
          </a:xfrm>
          <a:prstGeom prst="ellipse">
            <a:avLst/>
          </a:prstGeom>
          <a:solidFill>
            <a:schemeClr val="accent1">
              <a:alpha val="67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Box 19"/>
          <p:cNvSpPr txBox="1"/>
          <p:nvPr/>
        </p:nvSpPr>
        <p:spPr>
          <a:xfrm>
            <a:off x="8669655" y="363856"/>
            <a:ext cx="2390140" cy="398780"/>
          </a:xfrm>
          <a:prstGeom prst="rect">
            <a:avLst/>
          </a:prstGeom>
          <a:noFill/>
        </p:spPr>
        <p:txBody>
          <a:bodyPr wrap="square" rtlCol="0">
            <a:spAutoFit/>
          </a:bodyPr>
          <a:lstStyle/>
          <a:p>
            <a:r>
              <a:rPr lang="en-US" sz="2000" b="1" dirty="0">
                <a:solidFill>
                  <a:schemeClr val="bg1"/>
                </a:solidFill>
                <a:latin typeface="Franklin Gothic Medium" panose="020B0603020102020204" charset="0"/>
                <a:cs typeface="Franklin Gothic Medium" panose="020B0603020102020204" charset="0"/>
              </a:rPr>
              <a:t>GLUCOSE LEVEL</a:t>
            </a:r>
          </a:p>
        </p:txBody>
      </p:sp>
      <p:sp>
        <p:nvSpPr>
          <p:cNvPr id="8" name="Oval 7"/>
          <p:cNvSpPr/>
          <p:nvPr/>
        </p:nvSpPr>
        <p:spPr>
          <a:xfrm>
            <a:off x="2305685" y="1240790"/>
            <a:ext cx="2209800" cy="2269490"/>
          </a:xfrm>
          <a:prstGeom prst="ellipse">
            <a:avLst/>
          </a:prstGeom>
          <a:solidFill>
            <a:schemeClr val="accent1">
              <a:alpha val="53000"/>
            </a:schemeClr>
          </a:solidFill>
          <a:ln w="57150"/>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pic>
        <p:nvPicPr>
          <p:cNvPr id="12" name="Picture 11" descr="no-smoking-sign-icon-icon-cartoon-vector-13600194"/>
          <p:cNvPicPr>
            <a:picLocks noChangeAspect="1"/>
          </p:cNvPicPr>
          <p:nvPr/>
        </p:nvPicPr>
        <p:blipFill>
          <a:blip r:embed="rId4">
            <a:clrChange>
              <a:clrFrom>
                <a:srgbClr val="FFFFFF">
                  <a:alpha val="100000"/>
                </a:srgbClr>
              </a:clrFrom>
              <a:clrTo>
                <a:srgbClr val="FFFFFF">
                  <a:alpha val="100000"/>
                  <a:alpha val="0"/>
                </a:srgbClr>
              </a:clrTo>
            </a:clrChange>
          </a:blip>
          <a:srcRect b="6611"/>
          <a:stretch>
            <a:fillRect/>
          </a:stretch>
        </p:blipFill>
        <p:spPr>
          <a:xfrm>
            <a:off x="647382" y="3962082"/>
            <a:ext cx="1279525" cy="1293495"/>
          </a:xfrm>
          <a:prstGeom prst="rect">
            <a:avLst/>
          </a:prstGeom>
        </p:spPr>
      </p:pic>
      <p:sp>
        <p:nvSpPr>
          <p:cNvPr id="21" name="Text Box 20"/>
          <p:cNvSpPr txBox="1"/>
          <p:nvPr/>
        </p:nvSpPr>
        <p:spPr>
          <a:xfrm>
            <a:off x="368771" y="5755957"/>
            <a:ext cx="2019300" cy="398780"/>
          </a:xfrm>
          <a:prstGeom prst="rect">
            <a:avLst/>
          </a:prstGeom>
          <a:noFill/>
        </p:spPr>
        <p:txBody>
          <a:bodyPr wrap="square" rtlCol="0">
            <a:spAutoFit/>
          </a:bodyPr>
          <a:lstStyle/>
          <a:p>
            <a:r>
              <a:rPr lang="en-US" sz="2000" b="1" dirty="0">
                <a:solidFill>
                  <a:schemeClr val="bg1"/>
                </a:solidFill>
                <a:latin typeface="Franklin Gothic Medium" panose="020B0603020102020204" charset="0"/>
                <a:cs typeface="Franklin Gothic Medium" panose="020B0603020102020204" charset="0"/>
              </a:rPr>
              <a:t>SMOKING</a:t>
            </a:r>
          </a:p>
        </p:txBody>
      </p:sp>
      <p:sp>
        <p:nvSpPr>
          <p:cNvPr id="9" name="Oval 8"/>
          <p:cNvSpPr/>
          <p:nvPr/>
        </p:nvSpPr>
        <p:spPr>
          <a:xfrm>
            <a:off x="4931410" y="2635885"/>
            <a:ext cx="2600325" cy="2693670"/>
          </a:xfrm>
          <a:prstGeom prst="ellipse">
            <a:avLst/>
          </a:prstGeom>
          <a:solidFill>
            <a:schemeClr val="bg2">
              <a:alpha val="38000"/>
            </a:schemeClr>
          </a:solidFill>
          <a:ln w="57150">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pic>
        <p:nvPicPr>
          <p:cNvPr id="13" name="Picture 12" descr="download hypertension"/>
          <p:cNvPicPr>
            <a:picLocks noChangeAspect="1"/>
          </p:cNvPicPr>
          <p:nvPr/>
        </p:nvPicPr>
        <p:blipFill>
          <a:blip r:embed="rId5">
            <a:clrChange>
              <a:clrFrom>
                <a:srgbClr val="FFFFFF">
                  <a:alpha val="100000"/>
                </a:srgbClr>
              </a:clrFrom>
              <a:clrTo>
                <a:srgbClr val="FFFFFF">
                  <a:alpha val="100000"/>
                  <a:alpha val="0"/>
                </a:srgbClr>
              </a:clrTo>
            </a:clrChange>
            <a:lum bright="30000" contrast="60000"/>
          </a:blip>
          <a:stretch>
            <a:fillRect/>
          </a:stretch>
        </p:blipFill>
        <p:spPr>
          <a:xfrm>
            <a:off x="2610485" y="1401445"/>
            <a:ext cx="1600200" cy="1657985"/>
          </a:xfrm>
          <a:prstGeom prst="rect">
            <a:avLst/>
          </a:prstGeom>
        </p:spPr>
      </p:pic>
      <p:sp>
        <p:nvSpPr>
          <p:cNvPr id="10" name="Oval 9"/>
          <p:cNvSpPr/>
          <p:nvPr/>
        </p:nvSpPr>
        <p:spPr>
          <a:xfrm>
            <a:off x="8345170" y="801370"/>
            <a:ext cx="2903220" cy="3030220"/>
          </a:xfrm>
          <a:prstGeom prst="ellipse">
            <a:avLst/>
          </a:prstGeom>
          <a:solidFill>
            <a:schemeClr val="accent2">
              <a:lumMod val="60000"/>
              <a:lumOff val="40000"/>
              <a:alpha val="14000"/>
            </a:schemeClr>
          </a:solidFill>
          <a:ln w="571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pic>
        <p:nvPicPr>
          <p:cNvPr id="11" name="Picture 10" descr="istockphoto-1016204392-612x612"/>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4997133" y="2801302"/>
            <a:ext cx="2318385" cy="2326005"/>
          </a:xfrm>
          <a:prstGeom prst="rect">
            <a:avLst/>
          </a:prstGeom>
        </p:spPr>
      </p:pic>
      <p:cxnSp>
        <p:nvCxnSpPr>
          <p:cNvPr id="14" name="Straight Connector 13"/>
          <p:cNvCxnSpPr/>
          <p:nvPr/>
        </p:nvCxnSpPr>
        <p:spPr>
          <a:xfrm flipV="1">
            <a:off x="1724025" y="2982595"/>
            <a:ext cx="735965" cy="77724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515485" y="2635885"/>
            <a:ext cx="776605" cy="50736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7381240" y="2640965"/>
            <a:ext cx="1003935" cy="656590"/>
          </a:xfrm>
          <a:prstGeom prst="line">
            <a:avLst/>
          </a:prstGeom>
          <a:ln w="5715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1962457" y="782003"/>
            <a:ext cx="2214245" cy="398780"/>
          </a:xfrm>
          <a:prstGeom prst="rect">
            <a:avLst/>
          </a:prstGeom>
          <a:noFill/>
        </p:spPr>
        <p:txBody>
          <a:bodyPr wrap="square" rtlCol="0">
            <a:spAutoFit/>
          </a:bodyPr>
          <a:lstStyle/>
          <a:p>
            <a:r>
              <a:rPr lang="en-US" sz="2000" b="1" dirty="0">
                <a:solidFill>
                  <a:schemeClr val="bg1"/>
                </a:solidFill>
                <a:latin typeface="Franklin Gothic Medium" panose="020B0603020102020204" charset="0"/>
                <a:cs typeface="Franklin Gothic Medium" panose="020B0603020102020204" charset="0"/>
              </a:rPr>
              <a:t>HYPERTENSION</a:t>
            </a:r>
          </a:p>
        </p:txBody>
      </p:sp>
      <p:sp>
        <p:nvSpPr>
          <p:cNvPr id="19" name="Text Box 18"/>
          <p:cNvSpPr txBox="1"/>
          <p:nvPr/>
        </p:nvSpPr>
        <p:spPr>
          <a:xfrm>
            <a:off x="4404667" y="5442267"/>
            <a:ext cx="2551430" cy="398780"/>
          </a:xfrm>
          <a:prstGeom prst="rect">
            <a:avLst/>
          </a:prstGeom>
          <a:noFill/>
        </p:spPr>
        <p:txBody>
          <a:bodyPr wrap="square" rtlCol="0">
            <a:spAutoFit/>
          </a:bodyPr>
          <a:lstStyle/>
          <a:p>
            <a:r>
              <a:rPr lang="en-US" sz="2000" b="1" dirty="0">
                <a:solidFill>
                  <a:schemeClr val="bg1"/>
                </a:solidFill>
                <a:latin typeface="Franklin Gothic Medium" panose="020B0603020102020204" charset="0"/>
                <a:cs typeface="Franklin Gothic Medium" panose="020B0603020102020204" charset="0"/>
              </a:rPr>
              <a:t>HEART</a:t>
            </a:r>
            <a:r>
              <a:rPr lang="en-US" sz="2000" b="1" dirty="0">
                <a:latin typeface="Franklin Gothic Medium" panose="020B0603020102020204" charset="0"/>
                <a:cs typeface="Franklin Gothic Medium" panose="020B0603020102020204" charset="0"/>
              </a:rPr>
              <a:t> </a:t>
            </a:r>
            <a:r>
              <a:rPr lang="en-US" sz="2000" b="1" dirty="0">
                <a:solidFill>
                  <a:schemeClr val="bg1"/>
                </a:solidFill>
                <a:latin typeface="Franklin Gothic Medium" panose="020B0603020102020204" charset="0"/>
                <a:cs typeface="Franklin Gothic Medium" panose="020B0603020102020204" charset="0"/>
              </a:rPr>
              <a:t>DISEASE</a:t>
            </a:r>
          </a:p>
        </p:txBody>
      </p:sp>
      <p:pic>
        <p:nvPicPr>
          <p:cNvPr id="24" name="Picture 23" descr="medical-blood-glucose-measurement_1308-17807"/>
          <p:cNvPicPr>
            <a:picLocks noChangeAspect="1"/>
          </p:cNvPicPr>
          <p:nvPr/>
        </p:nvPicPr>
        <p:blipFill>
          <a:blip r:embed="rId7">
            <a:clrChange>
              <a:clrFrom>
                <a:srgbClr val="FEFEFE">
                  <a:alpha val="100000"/>
                </a:srgbClr>
              </a:clrFrom>
              <a:clrTo>
                <a:srgbClr val="FEFEFE">
                  <a:alpha val="100000"/>
                  <a:alpha val="0"/>
                </a:srgbClr>
              </a:clrTo>
            </a:clrChange>
          </a:blip>
          <a:stretch>
            <a:fillRect/>
          </a:stretch>
        </p:blipFill>
        <p:spPr>
          <a:xfrm>
            <a:off x="8669655" y="1240790"/>
            <a:ext cx="1998345" cy="1979295"/>
          </a:xfrm>
          <a:prstGeom prst="rect">
            <a:avLst/>
          </a:prstGeom>
        </p:spPr>
      </p:pic>
      <p:sp>
        <p:nvSpPr>
          <p:cNvPr id="27" name="Text Box 26"/>
          <p:cNvSpPr txBox="1"/>
          <p:nvPr/>
        </p:nvSpPr>
        <p:spPr>
          <a:xfrm>
            <a:off x="7883207" y="5255577"/>
            <a:ext cx="5981700" cy="1660525"/>
          </a:xfrm>
          <a:prstGeom prst="rect">
            <a:avLst/>
          </a:prstGeom>
          <a:noFill/>
        </p:spPr>
        <p:txBody>
          <a:bodyPr wrap="square" rtlCol="0">
            <a:spAutoFit/>
          </a:bodyPr>
          <a:lstStyle/>
          <a:p>
            <a:r>
              <a:rPr lang="en-US" sz="4400" dirty="0">
                <a:solidFill>
                  <a:schemeClr val="accent4"/>
                </a:solidFill>
                <a:effectLst/>
                <a:latin typeface="Arial Black" panose="020B0A04020102020204" charset="0"/>
                <a:cs typeface="Arial Black" panose="020B0A04020102020204" charset="0"/>
              </a:rPr>
              <a:t>   </a:t>
            </a:r>
            <a:r>
              <a:rPr lang="en-US" sz="5400" dirty="0">
                <a:ln w="12700" cmpd="sng">
                  <a:solidFill>
                    <a:schemeClr val="accent4"/>
                  </a:solidFill>
                  <a:prstDash val="solid"/>
                </a:ln>
                <a:solidFill>
                  <a:srgbClr val="FF0000"/>
                </a:solidFill>
                <a:effectLst/>
                <a:latin typeface="Arial Black" panose="020B0A04020102020204" charset="0"/>
                <a:cs typeface="Arial Black" panose="020B0A04020102020204" charset="0"/>
              </a:rPr>
              <a:t>STROKE          </a:t>
            </a:r>
            <a:r>
              <a:rPr lang="en-US" sz="4800" dirty="0">
                <a:solidFill>
                  <a:schemeClr val="accent6">
                    <a:lumMod val="75000"/>
                  </a:schemeClr>
                </a:solidFill>
                <a:effectLst/>
                <a:latin typeface="Arial Black" panose="020B0A04020102020204" charset="0"/>
                <a:cs typeface="Arial Black" panose="020B0A04020102020204" charset="0"/>
              </a:rPr>
              <a:t>PREDICTION</a:t>
            </a:r>
          </a:p>
        </p:txBody>
      </p:sp>
    </p:spTree>
    <p:extLst>
      <p:ext uri="{BB962C8B-B14F-4D97-AF65-F5344CB8AC3E}">
        <p14:creationId xmlns:p14="http://schemas.microsoft.com/office/powerpoint/2010/main" val="3777285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40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2500"/>
                                        <p:tgtEl>
                                          <p:spTgt spid="2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2500"/>
                                        <p:tgtEl>
                                          <p:spTgt spid="2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2500"/>
                                        <p:tgtEl>
                                          <p:spTgt spid="1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2500"/>
                                        <p:tgtEl>
                                          <p:spTgt spid="20"/>
                                        </p:tgtEl>
                                      </p:cBhvr>
                                    </p:animEffect>
                                  </p:childTnLst>
                                </p:cTn>
                              </p:par>
                            </p:childTnLst>
                          </p:cTn>
                        </p:par>
                        <p:par>
                          <p:cTn id="20" fill="hold">
                            <p:stCondLst>
                              <p:cond delay="4250"/>
                            </p:stCondLst>
                            <p:childTnLst>
                              <p:par>
                                <p:cTn id="21" presetID="22" presetClass="exit" presetSubtype="8" fill="hold" grpId="1" nodeType="afterEffect">
                                  <p:stCondLst>
                                    <p:cond delay="0"/>
                                  </p:stCondLst>
                                  <p:childTnLst>
                                    <p:animEffect transition="out" filter="wipe(left)">
                                      <p:cBhvr>
                                        <p:cTn id="22" dur="2500"/>
                                        <p:tgtEl>
                                          <p:spTgt spid="27"/>
                                        </p:tgtEl>
                                      </p:cBhvr>
                                    </p:animEffect>
                                    <p:set>
                                      <p:cBhvr>
                                        <p:cTn id="23" dur="1" fill="hold">
                                          <p:stCondLst>
                                            <p:cond delay="2499"/>
                                          </p:stCondLst>
                                        </p:cTn>
                                        <p:tgtEl>
                                          <p:spTgt spid="27"/>
                                        </p:tgtEl>
                                        <p:attrNameLst>
                                          <p:attrName>style.visibility</p:attrName>
                                        </p:attrNameLst>
                                      </p:cBhvr>
                                      <p:to>
                                        <p:strVal val="hidden"/>
                                      </p:to>
                                    </p:set>
                                  </p:childTnLst>
                                </p:cTn>
                              </p:par>
                            </p:childTnLst>
                          </p:cTn>
                        </p:par>
                        <p:par>
                          <p:cTn id="24" fill="hold">
                            <p:stCondLst>
                              <p:cond delay="6750"/>
                            </p:stCondLst>
                            <p:childTnLst>
                              <p:par>
                                <p:cTn id="25" presetID="22" presetClass="entr" presetSubtype="8" fill="hold" grpId="2"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2500"/>
                                        <p:tgtEl>
                                          <p:spTgt spid="27"/>
                                        </p:tgtEl>
                                      </p:cBhvr>
                                    </p:animEffect>
                                  </p:childTnLst>
                                </p:cTn>
                              </p:par>
                            </p:childTnLst>
                          </p:cTn>
                        </p:par>
                        <p:par>
                          <p:cTn id="28" fill="hold">
                            <p:stCondLst>
                              <p:cond delay="9250"/>
                            </p:stCondLst>
                            <p:childTnLst>
                              <p:par>
                                <p:cTn id="29" presetID="22" presetClass="exit" presetSubtype="8" fill="hold" grpId="3" nodeType="afterEffect">
                                  <p:stCondLst>
                                    <p:cond delay="0"/>
                                  </p:stCondLst>
                                  <p:childTnLst>
                                    <p:animEffect transition="out" filter="wipe(left)">
                                      <p:cBhvr>
                                        <p:cTn id="30" dur="2500"/>
                                        <p:tgtEl>
                                          <p:spTgt spid="27"/>
                                        </p:tgtEl>
                                      </p:cBhvr>
                                    </p:animEffect>
                                    <p:set>
                                      <p:cBhvr>
                                        <p:cTn id="31" dur="1" fill="hold">
                                          <p:stCondLst>
                                            <p:cond delay="2499"/>
                                          </p:stCondLst>
                                        </p:cTn>
                                        <p:tgtEl>
                                          <p:spTgt spid="27"/>
                                        </p:tgtEl>
                                        <p:attrNameLst>
                                          <p:attrName>style.visibility</p:attrName>
                                        </p:attrNameLst>
                                      </p:cBhvr>
                                      <p:to>
                                        <p:strVal val="hidden"/>
                                      </p:to>
                                    </p:set>
                                  </p:childTnLst>
                                </p:cTn>
                              </p:par>
                            </p:childTnLst>
                          </p:cTn>
                        </p:par>
                        <p:par>
                          <p:cTn id="32" fill="hold">
                            <p:stCondLst>
                              <p:cond delay="11750"/>
                            </p:stCondLst>
                            <p:childTnLst>
                              <p:par>
                                <p:cTn id="33" presetID="22" presetClass="entr" presetSubtype="8" fill="hold" grpId="4"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2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19" grpId="0"/>
      <p:bldP spid="27" grpId="0"/>
      <p:bldP spid="27" grpId="1"/>
      <p:bldP spid="27" grpId="2"/>
      <p:bldP spid="27" grpId="3"/>
      <p:bldP spid="27" grpId="4"/>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0611" y="1039045"/>
            <a:ext cx="9897035" cy="5693866"/>
          </a:xfrm>
          <a:prstGeom prst="rect">
            <a:avLst/>
          </a:prstGeom>
          <a:noFill/>
        </p:spPr>
        <p:txBody>
          <a:bodyPr wrap="square" rtlCol="0">
            <a:spAutoFit/>
          </a:bodyPr>
          <a:lstStyle/>
          <a:p>
            <a:pPr marL="457200" indent="-457200">
              <a:buFont typeface="Arial" panose="020B0604020202020204" pitchFamily="34" charset="0"/>
              <a:buChar char="•"/>
            </a:pPr>
            <a:r>
              <a:rPr lang="en-US" sz="2800" dirty="0"/>
              <a:t>The onset of stroke is a dramatic and discouraging event both for the person having the stroke and their family. A person may go  from complete independence to complete dependence in a matter of minutes.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 Medical care for stroke survivors is often fragmented and inconsistent. In some cases the patient is moved quickly from the acute hospital to a skilled nursing facility or an inpatient rehab department for rehabilitation.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“Your body can stand almost anything. It's your mind that you have to convince."</a:t>
            </a:r>
          </a:p>
          <a:p>
            <a:endParaRPr lang="en-US" sz="2800" dirty="0"/>
          </a:p>
        </p:txBody>
      </p:sp>
      <p:sp>
        <p:nvSpPr>
          <p:cNvPr id="3" name="TextBox 2"/>
          <p:cNvSpPr txBox="1"/>
          <p:nvPr/>
        </p:nvSpPr>
        <p:spPr>
          <a:xfrm>
            <a:off x="3655570" y="208048"/>
            <a:ext cx="4746812" cy="830997"/>
          </a:xfrm>
          <a:prstGeom prst="rect">
            <a:avLst/>
          </a:prstGeom>
          <a:noFill/>
        </p:spPr>
        <p:txBody>
          <a:bodyPr wrap="square" rtlCol="0">
            <a:spAutoFit/>
          </a:bodyPr>
          <a:lstStyle/>
          <a:p>
            <a:r>
              <a:rPr lang="en-US" sz="4800" b="1" u="sng" dirty="0"/>
              <a:t>CONCLUSION</a:t>
            </a:r>
          </a:p>
        </p:txBody>
      </p:sp>
    </p:spTree>
    <p:extLst>
      <p:ext uri="{BB962C8B-B14F-4D97-AF65-F5344CB8AC3E}">
        <p14:creationId xmlns:p14="http://schemas.microsoft.com/office/powerpoint/2010/main" val="3418341674"/>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ppt_w</p:attrName>
                                        </p:attrNameLst>
                                      </p:cBhvr>
                                      <p:tavLst>
                                        <p:tav tm="0">
                                          <p:val>
                                            <p:fltVal val="0"/>
                                          </p:val>
                                        </p:tav>
                                        <p:tav tm="100000">
                                          <p:val>
                                            <p:strVal val="#ppt_w"/>
                                          </p:val>
                                        </p:tav>
                                      </p:tavLst>
                                    </p:anim>
                                    <p:anim calcmode="lin" valueType="num">
                                      <p:cBhvr>
                                        <p:cTn id="8" dur="2000" fill="hold"/>
                                        <p:tgtEl>
                                          <p:spTgt spid="3"/>
                                        </p:tgtEl>
                                        <p:attrNameLst>
                                          <p:attrName>ppt_h</p:attrName>
                                        </p:attrNameLst>
                                      </p:cBhvr>
                                      <p:tavLst>
                                        <p:tav tm="0">
                                          <p:val>
                                            <p:fltVal val="0"/>
                                          </p:val>
                                        </p:tav>
                                        <p:tav tm="100000">
                                          <p:val>
                                            <p:strVal val="#ppt_h"/>
                                          </p:val>
                                        </p:tav>
                                      </p:tavLst>
                                    </p:anim>
                                    <p:anim calcmode="lin" valueType="num">
                                      <p:cBhvr>
                                        <p:cTn id="9" dur="2000" fill="hold"/>
                                        <p:tgtEl>
                                          <p:spTgt spid="3"/>
                                        </p:tgtEl>
                                        <p:attrNameLst>
                                          <p:attrName>style.rotation</p:attrName>
                                        </p:attrNameLst>
                                      </p:cBhvr>
                                      <p:tavLst>
                                        <p:tav tm="0">
                                          <p:val>
                                            <p:fltVal val="90"/>
                                          </p:val>
                                        </p:tav>
                                        <p:tav tm="100000">
                                          <p:val>
                                            <p:fltVal val="0"/>
                                          </p:val>
                                        </p:tav>
                                      </p:tavLst>
                                    </p:anim>
                                    <p:animEffect transition="in" filter="fade">
                                      <p:cBhvr>
                                        <p:cTn id="10" dur="2000"/>
                                        <p:tgtEl>
                                          <p:spTgt spid="3"/>
                                        </p:tgtEl>
                                      </p:cBhvr>
                                    </p:animEffect>
                                  </p:childTnLst>
                                </p:cTn>
                              </p:par>
                            </p:childTnLst>
                          </p:cTn>
                        </p:par>
                        <p:par>
                          <p:cTn id="11" fill="hold">
                            <p:stCondLst>
                              <p:cond delay="2000"/>
                            </p:stCondLst>
                            <p:childTnLst>
                              <p:par>
                                <p:cTn id="12" presetID="6" presetClass="entr" presetSubtype="16"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ircle(in)">
                                      <p:cBhvr>
                                        <p:cTn id="14" dur="2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00B0F0"/>
            </a:gs>
            <a:gs pos="0">
              <a:srgbClr val="00B0F0"/>
            </a:gs>
            <a:gs pos="47000">
              <a:schemeClr val="tx1">
                <a:lumMod val="95000"/>
                <a:lumOff val="5000"/>
              </a:schemeClr>
            </a:gs>
          </a:gsLst>
          <a:lin ang="5400000" scaled="1"/>
        </a:gradFill>
        <a:effectLst/>
      </p:bgPr>
    </p:bg>
    <p:spTree>
      <p:nvGrpSpPr>
        <p:cNvPr id="1" name=""/>
        <p:cNvGrpSpPr/>
        <p:nvPr/>
      </p:nvGrpSpPr>
      <p:grpSpPr>
        <a:xfrm>
          <a:off x="0" y="0"/>
          <a:ext cx="0" cy="0"/>
          <a:chOff x="0" y="0"/>
          <a:chExt cx="0" cy="0"/>
        </a:xfrm>
      </p:grpSpPr>
      <p:sp>
        <p:nvSpPr>
          <p:cNvPr id="3" name="TextBox 2"/>
          <p:cNvSpPr txBox="1"/>
          <p:nvPr/>
        </p:nvSpPr>
        <p:spPr>
          <a:xfrm>
            <a:off x="5821251" y="347730"/>
            <a:ext cx="5756856" cy="646331"/>
          </a:xfrm>
          <a:prstGeom prst="rect">
            <a:avLst/>
          </a:prstGeom>
          <a:noFill/>
        </p:spPr>
        <p:txBody>
          <a:bodyPr wrap="square" rtlCol="0">
            <a:spAutoFit/>
          </a:bodyPr>
          <a:lstStyle/>
          <a:p>
            <a:r>
              <a:rPr lang="en-US" sz="3600" b="1" u="sng" dirty="0">
                <a:solidFill>
                  <a:schemeClr val="bg1"/>
                </a:solidFill>
              </a:rPr>
              <a:t>PROJECT</a:t>
            </a:r>
            <a:r>
              <a:rPr lang="en-US" sz="3600" b="1" u="sng" dirty="0"/>
              <a:t>  </a:t>
            </a:r>
            <a:r>
              <a:rPr lang="en-US" sz="3600" b="1" u="sng" dirty="0">
                <a:solidFill>
                  <a:schemeClr val="bg1"/>
                </a:solidFill>
              </a:rPr>
              <a:t>MEMBERS</a:t>
            </a:r>
          </a:p>
        </p:txBody>
      </p:sp>
      <p:sp>
        <p:nvSpPr>
          <p:cNvPr id="7" name="TextBox 6"/>
          <p:cNvSpPr txBox="1"/>
          <p:nvPr/>
        </p:nvSpPr>
        <p:spPr>
          <a:xfrm>
            <a:off x="4461543" y="4116091"/>
            <a:ext cx="5943385" cy="461665"/>
          </a:xfrm>
          <a:prstGeom prst="rect">
            <a:avLst/>
          </a:prstGeom>
          <a:noFill/>
        </p:spPr>
        <p:txBody>
          <a:bodyPr wrap="square" rtlCol="0">
            <a:spAutoFit/>
          </a:bodyPr>
          <a:lstStyle/>
          <a:p>
            <a:r>
              <a:rPr lang="en-US" sz="2400" dirty="0">
                <a:latin typeface="Copperplate Gothic Bold" panose="020E0705020206020404" pitchFamily="34" charset="0"/>
              </a:rPr>
              <a:t>5.PRANJAL SHINDE:-SS2021470</a:t>
            </a:r>
          </a:p>
        </p:txBody>
      </p:sp>
      <p:sp>
        <p:nvSpPr>
          <p:cNvPr id="8" name="TextBox 7"/>
          <p:cNvSpPr txBox="1"/>
          <p:nvPr/>
        </p:nvSpPr>
        <p:spPr>
          <a:xfrm>
            <a:off x="5454716" y="1336313"/>
            <a:ext cx="5716932" cy="461665"/>
          </a:xfrm>
          <a:prstGeom prst="rect">
            <a:avLst/>
          </a:prstGeom>
          <a:noFill/>
        </p:spPr>
        <p:txBody>
          <a:bodyPr wrap="square" rtlCol="0">
            <a:spAutoFit/>
          </a:bodyPr>
          <a:lstStyle/>
          <a:p>
            <a:r>
              <a:rPr lang="en-US" sz="2400" dirty="0">
                <a:latin typeface="Copperplate Gothic Bold" panose="020E0705020206020404" pitchFamily="34" charset="0"/>
              </a:rPr>
              <a:t>1.PRIYANKA KHOT:-SS2021449</a:t>
            </a:r>
          </a:p>
        </p:txBody>
      </p:sp>
      <p:sp>
        <p:nvSpPr>
          <p:cNvPr id="9" name="TextBox 8"/>
          <p:cNvSpPr txBox="1"/>
          <p:nvPr/>
        </p:nvSpPr>
        <p:spPr>
          <a:xfrm>
            <a:off x="5017751" y="2688509"/>
            <a:ext cx="6049635" cy="461665"/>
          </a:xfrm>
          <a:prstGeom prst="rect">
            <a:avLst/>
          </a:prstGeom>
          <a:noFill/>
        </p:spPr>
        <p:txBody>
          <a:bodyPr wrap="square" rtlCol="0">
            <a:spAutoFit/>
          </a:bodyPr>
          <a:lstStyle/>
          <a:p>
            <a:r>
              <a:rPr lang="en-US" sz="2400" dirty="0">
                <a:latin typeface="Copperplate Gothic Bold" panose="020E0705020206020404" pitchFamily="34" charset="0"/>
              </a:rPr>
              <a:t>3.PRIYANKA MANDYA:-SS2021462</a:t>
            </a:r>
          </a:p>
        </p:txBody>
      </p:sp>
      <p:sp>
        <p:nvSpPr>
          <p:cNvPr id="11" name="TextBox 10"/>
          <p:cNvSpPr txBox="1"/>
          <p:nvPr/>
        </p:nvSpPr>
        <p:spPr>
          <a:xfrm>
            <a:off x="4749671" y="3402300"/>
            <a:ext cx="5151977" cy="461665"/>
          </a:xfrm>
          <a:prstGeom prst="rect">
            <a:avLst/>
          </a:prstGeom>
          <a:noFill/>
        </p:spPr>
        <p:txBody>
          <a:bodyPr wrap="square" rtlCol="0">
            <a:spAutoFit/>
          </a:bodyPr>
          <a:lstStyle/>
          <a:p>
            <a:r>
              <a:rPr lang="en-US" sz="2400" dirty="0">
                <a:latin typeface="Copperplate Gothic Bold" panose="020E0705020206020404" pitchFamily="34" charset="0"/>
              </a:rPr>
              <a:t>4.ISHIKA SHETTY:-SS2021469</a:t>
            </a:r>
          </a:p>
        </p:txBody>
      </p:sp>
      <p:sp>
        <p:nvSpPr>
          <p:cNvPr id="12" name="TextBox 11"/>
          <p:cNvSpPr txBox="1"/>
          <p:nvPr/>
        </p:nvSpPr>
        <p:spPr>
          <a:xfrm>
            <a:off x="4187122" y="4829882"/>
            <a:ext cx="5941239" cy="461665"/>
          </a:xfrm>
          <a:prstGeom prst="rect">
            <a:avLst/>
          </a:prstGeom>
          <a:noFill/>
        </p:spPr>
        <p:txBody>
          <a:bodyPr wrap="square" rtlCol="0">
            <a:spAutoFit/>
          </a:bodyPr>
          <a:lstStyle/>
          <a:p>
            <a:r>
              <a:rPr lang="en-US" sz="2400" dirty="0">
                <a:latin typeface="Copperplate Gothic Bold" panose="020E0705020206020404" pitchFamily="34" charset="0"/>
              </a:rPr>
              <a:t>6.DHIRAJ POOJARY:-SS2021480</a:t>
            </a:r>
          </a:p>
        </p:txBody>
      </p:sp>
      <p:sp>
        <p:nvSpPr>
          <p:cNvPr id="13" name="TextBox 12"/>
          <p:cNvSpPr txBox="1"/>
          <p:nvPr/>
        </p:nvSpPr>
        <p:spPr>
          <a:xfrm>
            <a:off x="5164428" y="1988516"/>
            <a:ext cx="6851345" cy="461665"/>
          </a:xfrm>
          <a:prstGeom prst="rect">
            <a:avLst/>
          </a:prstGeom>
          <a:noFill/>
        </p:spPr>
        <p:txBody>
          <a:bodyPr wrap="square" rtlCol="0">
            <a:spAutoFit/>
          </a:bodyPr>
          <a:lstStyle/>
          <a:p>
            <a:r>
              <a:rPr lang="en-US" sz="2400" dirty="0">
                <a:latin typeface="Copperplate Gothic Bold" panose="020E0705020206020404" pitchFamily="34" charset="0"/>
              </a:rPr>
              <a:t>2.SHREYASH MHASKAR:-SS2021456</a:t>
            </a:r>
          </a:p>
        </p:txBody>
      </p:sp>
      <p:cxnSp>
        <p:nvCxnSpPr>
          <p:cNvPr id="17" name="Straight Connector 16"/>
          <p:cNvCxnSpPr/>
          <p:nvPr/>
        </p:nvCxnSpPr>
        <p:spPr>
          <a:xfrm flipV="1">
            <a:off x="5164428" y="1384479"/>
            <a:ext cx="0" cy="92540"/>
          </a:xfrm>
          <a:prstGeom prst="line">
            <a:avLst/>
          </a:prstGeom>
        </p:spPr>
        <p:style>
          <a:lnRef idx="1">
            <a:schemeClr val="accent1"/>
          </a:lnRef>
          <a:fillRef idx="0">
            <a:schemeClr val="accent1"/>
          </a:fillRef>
          <a:effectRef idx="0">
            <a:schemeClr val="accent1"/>
          </a:effectRef>
          <a:fontRef idx="minor">
            <a:schemeClr val="tx1"/>
          </a:fontRef>
        </p:style>
      </p:cxnSp>
      <p:sp>
        <p:nvSpPr>
          <p:cNvPr id="14" name="Circle: Hollow 2"/>
          <p:cNvSpPr>
            <a:spLocks noChangeAspect="1"/>
          </p:cNvSpPr>
          <p:nvPr/>
        </p:nvSpPr>
        <p:spPr>
          <a:xfrm>
            <a:off x="4441" y="1176647"/>
            <a:ext cx="4069146" cy="3915857"/>
          </a:xfrm>
          <a:prstGeom prst="donut">
            <a:avLst>
              <a:gd name="adj" fmla="val 18423"/>
            </a:avLst>
          </a:prstGeom>
          <a:solidFill>
            <a:schemeClr val="bg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Oval 14"/>
          <p:cNvSpPr/>
          <p:nvPr/>
        </p:nvSpPr>
        <p:spPr>
          <a:xfrm>
            <a:off x="1124614" y="2235905"/>
            <a:ext cx="1828800" cy="1828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6" name="Group 15"/>
          <p:cNvGrpSpPr/>
          <p:nvPr/>
        </p:nvGrpSpPr>
        <p:grpSpPr>
          <a:xfrm>
            <a:off x="1462653" y="2456218"/>
            <a:ext cx="1206342" cy="1356714"/>
            <a:chOff x="7322277" y="4321169"/>
            <a:chExt cx="1919053" cy="2158265"/>
          </a:xfrm>
          <a:solidFill>
            <a:schemeClr val="bg1"/>
          </a:solidFill>
        </p:grpSpPr>
        <p:sp>
          <p:nvSpPr>
            <p:cNvPr id="18" name="Freeform: Shape 26"/>
            <p:cNvSpPr/>
            <p:nvPr/>
          </p:nvSpPr>
          <p:spPr>
            <a:xfrm>
              <a:off x="7992414" y="5103900"/>
              <a:ext cx="575537" cy="575537"/>
            </a:xfrm>
            <a:custGeom>
              <a:avLst/>
              <a:gdLst>
                <a:gd name="connsiteX0" fmla="*/ 298183 w 575537"/>
                <a:gd name="connsiteY0" fmla="*/ 531276 h 575537"/>
                <a:gd name="connsiteX1" fmla="*/ 531276 w 575537"/>
                <a:gd name="connsiteY1" fmla="*/ 298183 h 575537"/>
                <a:gd name="connsiteX2" fmla="*/ 298183 w 575537"/>
                <a:gd name="connsiteY2" fmla="*/ 65091 h 575537"/>
                <a:gd name="connsiteX3" fmla="*/ 65091 w 575537"/>
                <a:gd name="connsiteY3" fmla="*/ 298183 h 575537"/>
                <a:gd name="connsiteX4" fmla="*/ 298183 w 575537"/>
                <a:gd name="connsiteY4" fmla="*/ 531276 h 575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537" h="575537">
                  <a:moveTo>
                    <a:pt x="298183" y="531276"/>
                  </a:moveTo>
                  <a:cubicBezTo>
                    <a:pt x="427679" y="531276"/>
                    <a:pt x="531276" y="424801"/>
                    <a:pt x="531276" y="298183"/>
                  </a:cubicBezTo>
                  <a:cubicBezTo>
                    <a:pt x="531276" y="168687"/>
                    <a:pt x="424801" y="65091"/>
                    <a:pt x="298183" y="65091"/>
                  </a:cubicBezTo>
                  <a:cubicBezTo>
                    <a:pt x="168687" y="65091"/>
                    <a:pt x="65091" y="171565"/>
                    <a:pt x="65091" y="298183"/>
                  </a:cubicBezTo>
                  <a:cubicBezTo>
                    <a:pt x="65091" y="424801"/>
                    <a:pt x="168687" y="531276"/>
                    <a:pt x="298183" y="531276"/>
                  </a:cubicBezTo>
                  <a:close/>
                </a:path>
              </a:pathLst>
            </a:custGeom>
            <a:grpFill/>
            <a:ln w="28726" cap="flat">
              <a:noFill/>
              <a:prstDash val="solid"/>
              <a:miter/>
            </a:ln>
          </p:spPr>
          <p:txBody>
            <a:bodyPr rtlCol="0" anchor="ctr"/>
            <a:lstStyle/>
            <a:p>
              <a:endParaRPr lang="en-US" dirty="0"/>
            </a:p>
          </p:txBody>
        </p:sp>
        <p:sp>
          <p:nvSpPr>
            <p:cNvPr id="19" name="Freeform: Shape 27"/>
            <p:cNvSpPr/>
            <p:nvPr/>
          </p:nvSpPr>
          <p:spPr>
            <a:xfrm>
              <a:off x="7322277" y="4745313"/>
              <a:ext cx="1899274" cy="1237406"/>
            </a:xfrm>
            <a:custGeom>
              <a:avLst/>
              <a:gdLst>
                <a:gd name="connsiteX0" fmla="*/ 1860403 w 1899273"/>
                <a:gd name="connsiteY0" fmla="*/ 158931 h 1237405"/>
                <a:gd name="connsiteX1" fmla="*/ 784148 w 1899273"/>
                <a:gd name="connsiteY1" fmla="*/ 345981 h 1237405"/>
                <a:gd name="connsiteX2" fmla="*/ 84870 w 1899273"/>
                <a:gd name="connsiteY2" fmla="*/ 1183388 h 1237405"/>
                <a:gd name="connsiteX3" fmla="*/ 139546 w 1899273"/>
                <a:gd name="connsiteY3" fmla="*/ 1151733 h 1237405"/>
                <a:gd name="connsiteX4" fmla="*/ 815803 w 1899273"/>
                <a:gd name="connsiteY4" fmla="*/ 400657 h 1237405"/>
                <a:gd name="connsiteX5" fmla="*/ 1805727 w 1899273"/>
                <a:gd name="connsiteY5" fmla="*/ 190586 h 1237405"/>
                <a:gd name="connsiteX6" fmla="*/ 1860403 w 1899273"/>
                <a:gd name="connsiteY6" fmla="*/ 158931 h 123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9273" h="1237405">
                  <a:moveTo>
                    <a:pt x="1860403" y="158931"/>
                  </a:moveTo>
                  <a:cubicBezTo>
                    <a:pt x="1756807" y="-19486"/>
                    <a:pt x="1276233" y="63967"/>
                    <a:pt x="784148" y="345981"/>
                  </a:cubicBezTo>
                  <a:cubicBezTo>
                    <a:pt x="294941" y="627994"/>
                    <a:pt x="-18726" y="1002093"/>
                    <a:pt x="84870" y="1183388"/>
                  </a:cubicBezTo>
                  <a:lnTo>
                    <a:pt x="139546" y="1151733"/>
                  </a:lnTo>
                  <a:cubicBezTo>
                    <a:pt x="53216" y="1002093"/>
                    <a:pt x="358251" y="665404"/>
                    <a:pt x="815803" y="400657"/>
                  </a:cubicBezTo>
                  <a:cubicBezTo>
                    <a:pt x="1276233" y="135910"/>
                    <a:pt x="1719397" y="40946"/>
                    <a:pt x="1805727" y="190586"/>
                  </a:cubicBezTo>
                  <a:lnTo>
                    <a:pt x="1860403" y="158931"/>
                  </a:lnTo>
                  <a:close/>
                </a:path>
              </a:pathLst>
            </a:custGeom>
            <a:grpFill/>
            <a:ln w="28726" cap="flat">
              <a:noFill/>
              <a:prstDash val="solid"/>
              <a:miter/>
            </a:ln>
          </p:spPr>
          <p:txBody>
            <a:bodyPr rtlCol="0" anchor="ctr"/>
            <a:lstStyle/>
            <a:p>
              <a:endParaRPr lang="en-US" dirty="0"/>
            </a:p>
          </p:txBody>
        </p:sp>
        <p:sp>
          <p:nvSpPr>
            <p:cNvPr id="20" name="Freeform: Shape 28"/>
            <p:cNvSpPr/>
            <p:nvPr/>
          </p:nvSpPr>
          <p:spPr>
            <a:xfrm>
              <a:off x="7342056" y="4839153"/>
              <a:ext cx="1899274" cy="1237406"/>
            </a:xfrm>
            <a:custGeom>
              <a:avLst/>
              <a:gdLst>
                <a:gd name="connsiteX0" fmla="*/ 1840624 w 1899273"/>
                <a:gd name="connsiteY0" fmla="*/ 65091 h 1237405"/>
                <a:gd name="connsiteX1" fmla="*/ 1138468 w 1899273"/>
                <a:gd name="connsiteY1" fmla="*/ 899620 h 1237405"/>
                <a:gd name="connsiteX2" fmla="*/ 65091 w 1899273"/>
                <a:gd name="connsiteY2" fmla="*/ 1089547 h 1237405"/>
                <a:gd name="connsiteX3" fmla="*/ 119767 w 1899273"/>
                <a:gd name="connsiteY3" fmla="*/ 1057893 h 1237405"/>
                <a:gd name="connsiteX4" fmla="*/ 1109691 w 1899273"/>
                <a:gd name="connsiteY4" fmla="*/ 847822 h 1237405"/>
                <a:gd name="connsiteX5" fmla="*/ 1785948 w 1899273"/>
                <a:gd name="connsiteY5" fmla="*/ 96745 h 1237405"/>
                <a:gd name="connsiteX6" fmla="*/ 1840624 w 1899273"/>
                <a:gd name="connsiteY6" fmla="*/ 65091 h 123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9273" h="1237405">
                  <a:moveTo>
                    <a:pt x="1840624" y="65091"/>
                  </a:moveTo>
                  <a:cubicBezTo>
                    <a:pt x="1944220" y="243507"/>
                    <a:pt x="1630552" y="617607"/>
                    <a:pt x="1138468" y="899620"/>
                  </a:cubicBezTo>
                  <a:cubicBezTo>
                    <a:pt x="649261" y="1184511"/>
                    <a:pt x="168687" y="1267964"/>
                    <a:pt x="65091" y="1089547"/>
                  </a:cubicBezTo>
                  <a:lnTo>
                    <a:pt x="119767" y="1057893"/>
                  </a:lnTo>
                  <a:cubicBezTo>
                    <a:pt x="206097" y="1207532"/>
                    <a:pt x="649261" y="1112569"/>
                    <a:pt x="1109691" y="847822"/>
                  </a:cubicBezTo>
                  <a:cubicBezTo>
                    <a:pt x="1570121" y="583074"/>
                    <a:pt x="1872278" y="246385"/>
                    <a:pt x="1785948" y="96745"/>
                  </a:cubicBezTo>
                  <a:lnTo>
                    <a:pt x="1840624" y="65091"/>
                  </a:lnTo>
                  <a:close/>
                </a:path>
              </a:pathLst>
            </a:custGeom>
            <a:grpFill/>
            <a:ln w="28726" cap="flat">
              <a:noFill/>
              <a:prstDash val="solid"/>
              <a:miter/>
            </a:ln>
          </p:spPr>
          <p:txBody>
            <a:bodyPr rtlCol="0" anchor="ctr"/>
            <a:lstStyle/>
            <a:p>
              <a:endParaRPr lang="en-US" dirty="0"/>
            </a:p>
          </p:txBody>
        </p:sp>
        <p:sp>
          <p:nvSpPr>
            <p:cNvPr id="21" name="Freeform: Shape 29"/>
            <p:cNvSpPr/>
            <p:nvPr/>
          </p:nvSpPr>
          <p:spPr>
            <a:xfrm>
              <a:off x="7342056" y="4744038"/>
              <a:ext cx="1899274" cy="1237406"/>
            </a:xfrm>
            <a:custGeom>
              <a:avLst/>
              <a:gdLst>
                <a:gd name="connsiteX0" fmla="*/ 65091 w 1899273"/>
                <a:gd name="connsiteY0" fmla="*/ 160206 h 1237405"/>
                <a:gd name="connsiteX1" fmla="*/ 1138468 w 1899273"/>
                <a:gd name="connsiteY1" fmla="*/ 347255 h 1237405"/>
                <a:gd name="connsiteX2" fmla="*/ 1840624 w 1899273"/>
                <a:gd name="connsiteY2" fmla="*/ 1184662 h 1237405"/>
                <a:gd name="connsiteX3" fmla="*/ 1785948 w 1899273"/>
                <a:gd name="connsiteY3" fmla="*/ 1153008 h 1237405"/>
                <a:gd name="connsiteX4" fmla="*/ 1109691 w 1899273"/>
                <a:gd name="connsiteY4" fmla="*/ 401931 h 1237405"/>
                <a:gd name="connsiteX5" fmla="*/ 119767 w 1899273"/>
                <a:gd name="connsiteY5" fmla="*/ 188983 h 1237405"/>
                <a:gd name="connsiteX6" fmla="*/ 65091 w 1899273"/>
                <a:gd name="connsiteY6" fmla="*/ 160206 h 123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9273" h="1237405">
                  <a:moveTo>
                    <a:pt x="65091" y="160206"/>
                  </a:moveTo>
                  <a:cubicBezTo>
                    <a:pt x="168687" y="-21089"/>
                    <a:pt x="649261" y="65242"/>
                    <a:pt x="1138468" y="347255"/>
                  </a:cubicBezTo>
                  <a:cubicBezTo>
                    <a:pt x="1627675" y="629269"/>
                    <a:pt x="1944220" y="1003368"/>
                    <a:pt x="1840624" y="1184662"/>
                  </a:cubicBezTo>
                  <a:lnTo>
                    <a:pt x="1785948" y="1153008"/>
                  </a:lnTo>
                  <a:cubicBezTo>
                    <a:pt x="1872278" y="1003368"/>
                    <a:pt x="1570121" y="666679"/>
                    <a:pt x="1109691" y="401931"/>
                  </a:cubicBezTo>
                  <a:cubicBezTo>
                    <a:pt x="649261" y="137184"/>
                    <a:pt x="206097" y="42220"/>
                    <a:pt x="119767" y="188983"/>
                  </a:cubicBezTo>
                  <a:lnTo>
                    <a:pt x="65091" y="160206"/>
                  </a:lnTo>
                  <a:close/>
                </a:path>
              </a:pathLst>
            </a:custGeom>
            <a:grpFill/>
            <a:ln w="28726" cap="flat">
              <a:noFill/>
              <a:prstDash val="solid"/>
              <a:miter/>
            </a:ln>
          </p:spPr>
          <p:txBody>
            <a:bodyPr rtlCol="0" anchor="ctr"/>
            <a:lstStyle/>
            <a:p>
              <a:endParaRPr lang="en-US" dirty="0"/>
            </a:p>
          </p:txBody>
        </p:sp>
        <p:sp>
          <p:nvSpPr>
            <p:cNvPr id="22" name="Freeform: Shape 30"/>
            <p:cNvSpPr/>
            <p:nvPr/>
          </p:nvSpPr>
          <p:spPr>
            <a:xfrm>
              <a:off x="7322277" y="4839153"/>
              <a:ext cx="1899274" cy="1237406"/>
            </a:xfrm>
            <a:custGeom>
              <a:avLst/>
              <a:gdLst>
                <a:gd name="connsiteX0" fmla="*/ 84870 w 1899273"/>
                <a:gd name="connsiteY0" fmla="*/ 65091 h 1237405"/>
                <a:gd name="connsiteX1" fmla="*/ 784148 w 1899273"/>
                <a:gd name="connsiteY1" fmla="*/ 899620 h 1237405"/>
                <a:gd name="connsiteX2" fmla="*/ 1860403 w 1899273"/>
                <a:gd name="connsiteY2" fmla="*/ 1086670 h 1237405"/>
                <a:gd name="connsiteX3" fmla="*/ 1805727 w 1899273"/>
                <a:gd name="connsiteY3" fmla="*/ 1055015 h 1237405"/>
                <a:gd name="connsiteX4" fmla="*/ 815803 w 1899273"/>
                <a:gd name="connsiteY4" fmla="*/ 844944 h 1237405"/>
                <a:gd name="connsiteX5" fmla="*/ 139546 w 1899273"/>
                <a:gd name="connsiteY5" fmla="*/ 93867 h 1237405"/>
                <a:gd name="connsiteX6" fmla="*/ 84870 w 1899273"/>
                <a:gd name="connsiteY6" fmla="*/ 65091 h 123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9273" h="1237405">
                  <a:moveTo>
                    <a:pt x="84870" y="65091"/>
                  </a:moveTo>
                  <a:cubicBezTo>
                    <a:pt x="-18726" y="243507"/>
                    <a:pt x="294941" y="617607"/>
                    <a:pt x="784148" y="899620"/>
                  </a:cubicBezTo>
                  <a:cubicBezTo>
                    <a:pt x="1273355" y="1181633"/>
                    <a:pt x="1756807" y="1267964"/>
                    <a:pt x="1860403" y="1086670"/>
                  </a:cubicBezTo>
                  <a:lnTo>
                    <a:pt x="1805727" y="1055015"/>
                  </a:lnTo>
                  <a:cubicBezTo>
                    <a:pt x="1719397" y="1204655"/>
                    <a:pt x="1276233" y="1109691"/>
                    <a:pt x="815803" y="844944"/>
                  </a:cubicBezTo>
                  <a:cubicBezTo>
                    <a:pt x="355373" y="580197"/>
                    <a:pt x="53216" y="243507"/>
                    <a:pt x="139546" y="93867"/>
                  </a:cubicBezTo>
                  <a:lnTo>
                    <a:pt x="84870" y="65091"/>
                  </a:lnTo>
                  <a:close/>
                </a:path>
              </a:pathLst>
            </a:custGeom>
            <a:grpFill/>
            <a:ln w="28726" cap="flat">
              <a:noFill/>
              <a:prstDash val="solid"/>
              <a:miter/>
            </a:ln>
          </p:spPr>
          <p:txBody>
            <a:bodyPr rtlCol="0" anchor="ctr"/>
            <a:lstStyle/>
            <a:p>
              <a:endParaRPr lang="en-US" dirty="0"/>
            </a:p>
          </p:txBody>
        </p:sp>
        <p:sp>
          <p:nvSpPr>
            <p:cNvPr id="23" name="Freeform: Shape 31"/>
            <p:cNvSpPr/>
            <p:nvPr/>
          </p:nvSpPr>
          <p:spPr>
            <a:xfrm>
              <a:off x="7860040" y="4321169"/>
              <a:ext cx="489207" cy="2158265"/>
            </a:xfrm>
            <a:custGeom>
              <a:avLst/>
              <a:gdLst>
                <a:gd name="connsiteX0" fmla="*/ 439190 w 489206"/>
                <a:gd name="connsiteY0" fmla="*/ 2114004 h 2158265"/>
                <a:gd name="connsiteX1" fmla="*/ 65091 w 489206"/>
                <a:gd name="connsiteY1" fmla="*/ 1089547 h 2158265"/>
                <a:gd name="connsiteX2" fmla="*/ 439190 w 489206"/>
                <a:gd name="connsiteY2" fmla="*/ 65091 h 2158265"/>
                <a:gd name="connsiteX3" fmla="*/ 439190 w 489206"/>
                <a:gd name="connsiteY3" fmla="*/ 128400 h 2158265"/>
                <a:gd name="connsiteX4" fmla="*/ 128400 w 489206"/>
                <a:gd name="connsiteY4" fmla="*/ 1089547 h 2158265"/>
                <a:gd name="connsiteX5" fmla="*/ 439190 w 489206"/>
                <a:gd name="connsiteY5" fmla="*/ 2050695 h 2158265"/>
                <a:gd name="connsiteX6" fmla="*/ 439190 w 489206"/>
                <a:gd name="connsiteY6" fmla="*/ 2114004 h 21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206" h="2158265">
                  <a:moveTo>
                    <a:pt x="439190" y="2114004"/>
                  </a:moveTo>
                  <a:cubicBezTo>
                    <a:pt x="231996" y="2114004"/>
                    <a:pt x="65091" y="1656452"/>
                    <a:pt x="65091" y="1089547"/>
                  </a:cubicBezTo>
                  <a:cubicBezTo>
                    <a:pt x="65091" y="522643"/>
                    <a:pt x="234874" y="65091"/>
                    <a:pt x="439190" y="65091"/>
                  </a:cubicBezTo>
                  <a:lnTo>
                    <a:pt x="439190" y="128400"/>
                  </a:lnTo>
                  <a:cubicBezTo>
                    <a:pt x="266529" y="128400"/>
                    <a:pt x="128400" y="560053"/>
                    <a:pt x="128400" y="1089547"/>
                  </a:cubicBezTo>
                  <a:cubicBezTo>
                    <a:pt x="128400" y="1619042"/>
                    <a:pt x="269406" y="2050695"/>
                    <a:pt x="439190" y="2050695"/>
                  </a:cubicBezTo>
                  <a:lnTo>
                    <a:pt x="439190" y="2114004"/>
                  </a:lnTo>
                  <a:close/>
                </a:path>
              </a:pathLst>
            </a:custGeom>
            <a:grpFill/>
            <a:ln w="28726" cap="flat">
              <a:noFill/>
              <a:prstDash val="solid"/>
              <a:miter/>
            </a:ln>
          </p:spPr>
          <p:txBody>
            <a:bodyPr rtlCol="0" anchor="ctr"/>
            <a:lstStyle/>
            <a:p>
              <a:endParaRPr lang="en-US" dirty="0"/>
            </a:p>
          </p:txBody>
        </p:sp>
        <p:sp>
          <p:nvSpPr>
            <p:cNvPr id="24" name="Freeform: Shape 32"/>
            <p:cNvSpPr/>
            <p:nvPr/>
          </p:nvSpPr>
          <p:spPr>
            <a:xfrm>
              <a:off x="8234139" y="4321169"/>
              <a:ext cx="489207" cy="2158265"/>
            </a:xfrm>
            <a:custGeom>
              <a:avLst/>
              <a:gdLst>
                <a:gd name="connsiteX0" fmla="*/ 65091 w 489206"/>
                <a:gd name="connsiteY0" fmla="*/ 2114004 h 2158265"/>
                <a:gd name="connsiteX1" fmla="*/ 439190 w 489206"/>
                <a:gd name="connsiteY1" fmla="*/ 1089547 h 2158265"/>
                <a:gd name="connsiteX2" fmla="*/ 65091 w 489206"/>
                <a:gd name="connsiteY2" fmla="*/ 65091 h 2158265"/>
                <a:gd name="connsiteX3" fmla="*/ 65091 w 489206"/>
                <a:gd name="connsiteY3" fmla="*/ 128400 h 2158265"/>
                <a:gd name="connsiteX4" fmla="*/ 375881 w 489206"/>
                <a:gd name="connsiteY4" fmla="*/ 1089547 h 2158265"/>
                <a:gd name="connsiteX5" fmla="*/ 65091 w 489206"/>
                <a:gd name="connsiteY5" fmla="*/ 2050695 h 2158265"/>
                <a:gd name="connsiteX6" fmla="*/ 65091 w 489206"/>
                <a:gd name="connsiteY6" fmla="*/ 2114004 h 21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206" h="2158265">
                  <a:moveTo>
                    <a:pt x="65091" y="2114004"/>
                  </a:moveTo>
                  <a:cubicBezTo>
                    <a:pt x="272284" y="2114004"/>
                    <a:pt x="439190" y="1656452"/>
                    <a:pt x="439190" y="1089547"/>
                  </a:cubicBezTo>
                  <a:cubicBezTo>
                    <a:pt x="439190" y="522643"/>
                    <a:pt x="272284" y="65091"/>
                    <a:pt x="65091" y="65091"/>
                  </a:cubicBezTo>
                  <a:lnTo>
                    <a:pt x="65091" y="128400"/>
                  </a:lnTo>
                  <a:cubicBezTo>
                    <a:pt x="237752" y="128400"/>
                    <a:pt x="375881" y="560053"/>
                    <a:pt x="375881" y="1089547"/>
                  </a:cubicBezTo>
                  <a:cubicBezTo>
                    <a:pt x="375881" y="1619042"/>
                    <a:pt x="237752" y="2050695"/>
                    <a:pt x="65091" y="2050695"/>
                  </a:cubicBezTo>
                  <a:lnTo>
                    <a:pt x="65091" y="2114004"/>
                  </a:lnTo>
                  <a:close/>
                </a:path>
              </a:pathLst>
            </a:custGeom>
            <a:grpFill/>
            <a:ln w="28726" cap="flat">
              <a:noFill/>
              <a:prstDash val="solid"/>
              <a:miter/>
            </a:ln>
          </p:spPr>
          <p:txBody>
            <a:bodyPr rtlCol="0" anchor="ctr"/>
            <a:lstStyle/>
            <a:p>
              <a:endParaRPr lang="en-US" dirty="0"/>
            </a:p>
          </p:txBody>
        </p:sp>
        <p:sp>
          <p:nvSpPr>
            <p:cNvPr id="25" name="Freeform: Shape 33"/>
            <p:cNvSpPr/>
            <p:nvPr/>
          </p:nvSpPr>
          <p:spPr>
            <a:xfrm>
              <a:off x="8939173" y="5501021"/>
              <a:ext cx="287769" cy="287769"/>
            </a:xfrm>
            <a:custGeom>
              <a:avLst/>
              <a:gdLst>
                <a:gd name="connsiteX0" fmla="*/ 154299 w 287768"/>
                <a:gd name="connsiteY0" fmla="*/ 243507 h 287768"/>
                <a:gd name="connsiteX1" fmla="*/ 243507 w 287768"/>
                <a:gd name="connsiteY1" fmla="*/ 154299 h 287768"/>
                <a:gd name="connsiteX2" fmla="*/ 154299 w 287768"/>
                <a:gd name="connsiteY2" fmla="*/ 65091 h 287768"/>
                <a:gd name="connsiteX3" fmla="*/ 65091 w 287768"/>
                <a:gd name="connsiteY3" fmla="*/ 154299 h 287768"/>
                <a:gd name="connsiteX4" fmla="*/ 154299 w 287768"/>
                <a:gd name="connsiteY4" fmla="*/ 243507 h 287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768" h="287768">
                  <a:moveTo>
                    <a:pt x="154299" y="243507"/>
                  </a:moveTo>
                  <a:cubicBezTo>
                    <a:pt x="203220" y="243507"/>
                    <a:pt x="243507" y="203220"/>
                    <a:pt x="243507" y="154299"/>
                  </a:cubicBezTo>
                  <a:cubicBezTo>
                    <a:pt x="243507" y="105378"/>
                    <a:pt x="203220" y="65091"/>
                    <a:pt x="154299" y="65091"/>
                  </a:cubicBezTo>
                  <a:cubicBezTo>
                    <a:pt x="105378" y="65091"/>
                    <a:pt x="65091" y="105378"/>
                    <a:pt x="65091" y="154299"/>
                  </a:cubicBezTo>
                  <a:cubicBezTo>
                    <a:pt x="65091" y="203220"/>
                    <a:pt x="105378" y="243507"/>
                    <a:pt x="154299" y="243507"/>
                  </a:cubicBezTo>
                  <a:close/>
                </a:path>
              </a:pathLst>
            </a:custGeom>
            <a:grpFill/>
            <a:ln w="28726" cap="flat">
              <a:noFill/>
              <a:prstDash val="solid"/>
              <a:miter/>
            </a:ln>
          </p:spPr>
          <p:txBody>
            <a:bodyPr rtlCol="0" anchor="ctr"/>
            <a:lstStyle/>
            <a:p>
              <a:endParaRPr lang="en-US" dirty="0"/>
            </a:p>
          </p:txBody>
        </p:sp>
        <p:sp>
          <p:nvSpPr>
            <p:cNvPr id="26" name="Freeform: Shape 34"/>
            <p:cNvSpPr/>
            <p:nvPr/>
          </p:nvSpPr>
          <p:spPr>
            <a:xfrm>
              <a:off x="7906083" y="4542751"/>
              <a:ext cx="287769" cy="287769"/>
            </a:xfrm>
            <a:custGeom>
              <a:avLst/>
              <a:gdLst>
                <a:gd name="connsiteX0" fmla="*/ 154299 w 287768"/>
                <a:gd name="connsiteY0" fmla="*/ 243507 h 287768"/>
                <a:gd name="connsiteX1" fmla="*/ 243507 w 287768"/>
                <a:gd name="connsiteY1" fmla="*/ 154299 h 287768"/>
                <a:gd name="connsiteX2" fmla="*/ 154299 w 287768"/>
                <a:gd name="connsiteY2" fmla="*/ 65091 h 287768"/>
                <a:gd name="connsiteX3" fmla="*/ 65091 w 287768"/>
                <a:gd name="connsiteY3" fmla="*/ 154299 h 287768"/>
                <a:gd name="connsiteX4" fmla="*/ 154299 w 287768"/>
                <a:gd name="connsiteY4" fmla="*/ 243507 h 287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768" h="287768">
                  <a:moveTo>
                    <a:pt x="154299" y="243507"/>
                  </a:moveTo>
                  <a:cubicBezTo>
                    <a:pt x="203220" y="243507"/>
                    <a:pt x="243507" y="203220"/>
                    <a:pt x="243507" y="154299"/>
                  </a:cubicBezTo>
                  <a:cubicBezTo>
                    <a:pt x="243507" y="105378"/>
                    <a:pt x="203220" y="65091"/>
                    <a:pt x="154299" y="65091"/>
                  </a:cubicBezTo>
                  <a:cubicBezTo>
                    <a:pt x="105378" y="65091"/>
                    <a:pt x="65091" y="105378"/>
                    <a:pt x="65091" y="154299"/>
                  </a:cubicBezTo>
                  <a:cubicBezTo>
                    <a:pt x="65091" y="203220"/>
                    <a:pt x="105378" y="243507"/>
                    <a:pt x="154299" y="243507"/>
                  </a:cubicBezTo>
                  <a:close/>
                </a:path>
              </a:pathLst>
            </a:custGeom>
            <a:grpFill/>
            <a:ln w="28726" cap="flat">
              <a:noFill/>
              <a:prstDash val="solid"/>
              <a:miter/>
            </a:ln>
          </p:spPr>
          <p:txBody>
            <a:bodyPr rtlCol="0" anchor="ctr"/>
            <a:lstStyle/>
            <a:p>
              <a:endParaRPr lang="en-US" dirty="0"/>
            </a:p>
          </p:txBody>
        </p:sp>
        <p:sp>
          <p:nvSpPr>
            <p:cNvPr id="27" name="Freeform: Shape 35"/>
            <p:cNvSpPr/>
            <p:nvPr/>
          </p:nvSpPr>
          <p:spPr>
            <a:xfrm>
              <a:off x="7603926" y="5826200"/>
              <a:ext cx="287769" cy="287769"/>
            </a:xfrm>
            <a:custGeom>
              <a:avLst/>
              <a:gdLst>
                <a:gd name="connsiteX0" fmla="*/ 154299 w 287768"/>
                <a:gd name="connsiteY0" fmla="*/ 243507 h 287768"/>
                <a:gd name="connsiteX1" fmla="*/ 243507 w 287768"/>
                <a:gd name="connsiteY1" fmla="*/ 154299 h 287768"/>
                <a:gd name="connsiteX2" fmla="*/ 154299 w 287768"/>
                <a:gd name="connsiteY2" fmla="*/ 65091 h 287768"/>
                <a:gd name="connsiteX3" fmla="*/ 65091 w 287768"/>
                <a:gd name="connsiteY3" fmla="*/ 154299 h 287768"/>
                <a:gd name="connsiteX4" fmla="*/ 154299 w 287768"/>
                <a:gd name="connsiteY4" fmla="*/ 243507 h 287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768" h="287768">
                  <a:moveTo>
                    <a:pt x="154299" y="243507"/>
                  </a:moveTo>
                  <a:cubicBezTo>
                    <a:pt x="203220" y="243507"/>
                    <a:pt x="243507" y="203220"/>
                    <a:pt x="243507" y="154299"/>
                  </a:cubicBezTo>
                  <a:cubicBezTo>
                    <a:pt x="243507" y="105378"/>
                    <a:pt x="203220" y="65091"/>
                    <a:pt x="154299" y="65091"/>
                  </a:cubicBezTo>
                  <a:cubicBezTo>
                    <a:pt x="105378" y="65091"/>
                    <a:pt x="65091" y="105378"/>
                    <a:pt x="65091" y="154299"/>
                  </a:cubicBezTo>
                  <a:cubicBezTo>
                    <a:pt x="65091" y="203220"/>
                    <a:pt x="105378" y="243507"/>
                    <a:pt x="154299" y="243507"/>
                  </a:cubicBezTo>
                  <a:close/>
                </a:path>
              </a:pathLst>
            </a:custGeom>
            <a:grpFill/>
            <a:ln w="28726" cap="flat">
              <a:noFill/>
              <a:prstDash val="solid"/>
              <a:miter/>
            </a:ln>
          </p:spPr>
          <p:txBody>
            <a:bodyPr rtlCol="0" anchor="ctr"/>
            <a:lstStyle/>
            <a:p>
              <a:endParaRPr lang="en-US" dirty="0"/>
            </a:p>
          </p:txBody>
        </p:sp>
      </p:grpSp>
      <p:sp>
        <p:nvSpPr>
          <p:cNvPr id="28" name="Round Same Side Corner Rectangle 36"/>
          <p:cNvSpPr/>
          <p:nvPr/>
        </p:nvSpPr>
        <p:spPr>
          <a:xfrm>
            <a:off x="3335024" y="2192500"/>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2400" dirty="0"/>
          </a:p>
        </p:txBody>
      </p:sp>
      <p:sp>
        <p:nvSpPr>
          <p:cNvPr id="29" name="Rounded Rectangle 7"/>
          <p:cNvSpPr/>
          <p:nvPr/>
        </p:nvSpPr>
        <p:spPr>
          <a:xfrm>
            <a:off x="1898388" y="1428017"/>
            <a:ext cx="322437" cy="278259"/>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0" name="자유형 176"/>
          <p:cNvSpPr/>
          <p:nvPr/>
        </p:nvSpPr>
        <p:spPr>
          <a:xfrm>
            <a:off x="3361954" y="3583195"/>
            <a:ext cx="372027" cy="390469"/>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Oval 7"/>
          <p:cNvSpPr/>
          <p:nvPr/>
        </p:nvSpPr>
        <p:spPr>
          <a:xfrm>
            <a:off x="1890055" y="4583382"/>
            <a:ext cx="330770" cy="359078"/>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32" name="Freeform 9"/>
          <p:cNvSpPr>
            <a:spLocks noEditPoints="1"/>
          </p:cNvSpPr>
          <p:nvPr/>
        </p:nvSpPr>
        <p:spPr bwMode="auto">
          <a:xfrm>
            <a:off x="393660" y="3632318"/>
            <a:ext cx="323301" cy="361227"/>
          </a:xfrm>
          <a:custGeom>
            <a:avLst/>
            <a:gdLst>
              <a:gd name="T0" fmla="*/ 2069 w 3657"/>
              <a:gd name="T1" fmla="*/ 2744 h 4086"/>
              <a:gd name="T2" fmla="*/ 1988 w 3657"/>
              <a:gd name="T3" fmla="*/ 3306 h 4086"/>
              <a:gd name="T4" fmla="*/ 1926 w 3657"/>
              <a:gd name="T5" fmla="*/ 3584 h 4086"/>
              <a:gd name="T6" fmla="*/ 1591 w 3657"/>
              <a:gd name="T7" fmla="*/ 3678 h 4086"/>
              <a:gd name="T8" fmla="*/ 1193 w 3657"/>
              <a:gd name="T9" fmla="*/ 3775 h 4086"/>
              <a:gd name="T10" fmla="*/ 520 w 3657"/>
              <a:gd name="T11" fmla="*/ 4064 h 4086"/>
              <a:gd name="T12" fmla="*/ 226 w 3657"/>
              <a:gd name="T13" fmla="*/ 4068 h 4086"/>
              <a:gd name="T14" fmla="*/ 117 w 3657"/>
              <a:gd name="T15" fmla="*/ 3860 h 4086"/>
              <a:gd name="T16" fmla="*/ 160 w 3657"/>
              <a:gd name="T17" fmla="*/ 3584 h 4086"/>
              <a:gd name="T18" fmla="*/ 89 w 3657"/>
              <a:gd name="T19" fmla="*/ 3368 h 4086"/>
              <a:gd name="T20" fmla="*/ 477 w 3657"/>
              <a:gd name="T21" fmla="*/ 3340 h 4086"/>
              <a:gd name="T22" fmla="*/ 746 w 3657"/>
              <a:gd name="T23" fmla="*/ 3320 h 4086"/>
              <a:gd name="T24" fmla="*/ 1097 w 3657"/>
              <a:gd name="T25" fmla="*/ 3288 h 4086"/>
              <a:gd name="T26" fmla="*/ 1202 w 3657"/>
              <a:gd name="T27" fmla="*/ 3084 h 4086"/>
              <a:gd name="T28" fmla="*/ 1166 w 3657"/>
              <a:gd name="T29" fmla="*/ 2715 h 4086"/>
              <a:gd name="T30" fmla="*/ 1386 w 3657"/>
              <a:gd name="T31" fmla="*/ 2597 h 4086"/>
              <a:gd name="T32" fmla="*/ 1580 w 3657"/>
              <a:gd name="T33" fmla="*/ 2793 h 4086"/>
              <a:gd name="T34" fmla="*/ 1822 w 3657"/>
              <a:gd name="T35" fmla="*/ 2777 h 4086"/>
              <a:gd name="T36" fmla="*/ 413 w 3657"/>
              <a:gd name="T37" fmla="*/ 1677 h 4086"/>
              <a:gd name="T38" fmla="*/ 264 w 3657"/>
              <a:gd name="T39" fmla="*/ 1762 h 4086"/>
              <a:gd name="T40" fmla="*/ 337 w 3657"/>
              <a:gd name="T41" fmla="*/ 1973 h 4086"/>
              <a:gd name="T42" fmla="*/ 382 w 3657"/>
              <a:gd name="T43" fmla="*/ 2137 h 4086"/>
              <a:gd name="T44" fmla="*/ 422 w 3657"/>
              <a:gd name="T45" fmla="*/ 2282 h 4086"/>
              <a:gd name="T46" fmla="*/ 684 w 3657"/>
              <a:gd name="T47" fmla="*/ 2191 h 4086"/>
              <a:gd name="T48" fmla="*/ 766 w 3657"/>
              <a:gd name="T49" fmla="*/ 1906 h 4086"/>
              <a:gd name="T50" fmla="*/ 535 w 3657"/>
              <a:gd name="T51" fmla="*/ 1689 h 4086"/>
              <a:gd name="T52" fmla="*/ 2260 w 3657"/>
              <a:gd name="T53" fmla="*/ 28 h 4086"/>
              <a:gd name="T54" fmla="*/ 2949 w 3657"/>
              <a:gd name="T55" fmla="*/ 258 h 4086"/>
              <a:gd name="T56" fmla="*/ 3400 w 3657"/>
              <a:gd name="T57" fmla="*/ 766 h 4086"/>
              <a:gd name="T58" fmla="*/ 3646 w 3657"/>
              <a:gd name="T59" fmla="*/ 1468 h 4086"/>
              <a:gd name="T60" fmla="*/ 3557 w 3657"/>
              <a:gd name="T61" fmla="*/ 2180 h 4086"/>
              <a:gd name="T62" fmla="*/ 3113 w 3657"/>
              <a:gd name="T63" fmla="*/ 2711 h 4086"/>
              <a:gd name="T64" fmla="*/ 2695 w 3657"/>
              <a:gd name="T65" fmla="*/ 2897 h 4086"/>
              <a:gd name="T66" fmla="*/ 2440 w 3657"/>
              <a:gd name="T67" fmla="*/ 2840 h 4086"/>
              <a:gd name="T68" fmla="*/ 2269 w 3657"/>
              <a:gd name="T69" fmla="*/ 2600 h 4086"/>
              <a:gd name="T70" fmla="*/ 1911 w 3657"/>
              <a:gd name="T71" fmla="*/ 2473 h 4086"/>
              <a:gd name="T72" fmla="*/ 1382 w 3657"/>
              <a:gd name="T73" fmla="*/ 2513 h 4086"/>
              <a:gd name="T74" fmla="*/ 982 w 3657"/>
              <a:gd name="T75" fmla="*/ 2664 h 4086"/>
              <a:gd name="T76" fmla="*/ 689 w 3657"/>
              <a:gd name="T77" fmla="*/ 2731 h 4086"/>
              <a:gd name="T78" fmla="*/ 526 w 3657"/>
              <a:gd name="T79" fmla="*/ 2584 h 4086"/>
              <a:gd name="T80" fmla="*/ 437 w 3657"/>
              <a:gd name="T81" fmla="*/ 2433 h 4086"/>
              <a:gd name="T82" fmla="*/ 498 w 3657"/>
              <a:gd name="T83" fmla="*/ 2693 h 4086"/>
              <a:gd name="T84" fmla="*/ 729 w 3657"/>
              <a:gd name="T85" fmla="*/ 2806 h 4086"/>
              <a:gd name="T86" fmla="*/ 1017 w 3657"/>
              <a:gd name="T87" fmla="*/ 2728 h 4086"/>
              <a:gd name="T88" fmla="*/ 957 w 3657"/>
              <a:gd name="T89" fmla="*/ 3040 h 4086"/>
              <a:gd name="T90" fmla="*/ 657 w 3657"/>
              <a:gd name="T91" fmla="*/ 3080 h 4086"/>
              <a:gd name="T92" fmla="*/ 293 w 3657"/>
              <a:gd name="T93" fmla="*/ 3015 h 4086"/>
              <a:gd name="T94" fmla="*/ 60 w 3657"/>
              <a:gd name="T95" fmla="*/ 2966 h 4086"/>
              <a:gd name="T96" fmla="*/ 109 w 3657"/>
              <a:gd name="T97" fmla="*/ 2780 h 4086"/>
              <a:gd name="T98" fmla="*/ 244 w 3657"/>
              <a:gd name="T99" fmla="*/ 2578 h 4086"/>
              <a:gd name="T100" fmla="*/ 246 w 3657"/>
              <a:gd name="T101" fmla="*/ 2397 h 4086"/>
              <a:gd name="T102" fmla="*/ 58 w 3657"/>
              <a:gd name="T103" fmla="*/ 2204 h 4086"/>
              <a:gd name="T104" fmla="*/ 28 w 3657"/>
              <a:gd name="T105" fmla="*/ 2044 h 4086"/>
              <a:gd name="T106" fmla="*/ 200 w 3657"/>
              <a:gd name="T107" fmla="*/ 1904 h 4086"/>
              <a:gd name="T108" fmla="*/ 171 w 3657"/>
              <a:gd name="T109" fmla="*/ 1700 h 4086"/>
              <a:gd name="T110" fmla="*/ 173 w 3657"/>
              <a:gd name="T111" fmla="*/ 1388 h 4086"/>
              <a:gd name="T112" fmla="*/ 329 w 3657"/>
              <a:gd name="T113" fmla="*/ 820 h 4086"/>
              <a:gd name="T114" fmla="*/ 717 w 3657"/>
              <a:gd name="T115" fmla="*/ 360 h 4086"/>
              <a:gd name="T116" fmla="*/ 1566 w 3657"/>
              <a:gd name="T117" fmla="*/ 17 h 4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57" h="4086">
                <a:moveTo>
                  <a:pt x="1329" y="2660"/>
                </a:moveTo>
                <a:lnTo>
                  <a:pt x="1326" y="2668"/>
                </a:lnTo>
                <a:lnTo>
                  <a:pt x="1333" y="2660"/>
                </a:lnTo>
                <a:lnTo>
                  <a:pt x="1329" y="2660"/>
                </a:lnTo>
                <a:close/>
                <a:moveTo>
                  <a:pt x="1993" y="2577"/>
                </a:moveTo>
                <a:lnTo>
                  <a:pt x="2133" y="2617"/>
                </a:lnTo>
                <a:lnTo>
                  <a:pt x="2069" y="2744"/>
                </a:lnTo>
                <a:lnTo>
                  <a:pt x="1993" y="3008"/>
                </a:lnTo>
                <a:lnTo>
                  <a:pt x="1984" y="3058"/>
                </a:lnTo>
                <a:lnTo>
                  <a:pt x="1980" y="3109"/>
                </a:lnTo>
                <a:lnTo>
                  <a:pt x="1980" y="3160"/>
                </a:lnTo>
                <a:lnTo>
                  <a:pt x="1982" y="3209"/>
                </a:lnTo>
                <a:lnTo>
                  <a:pt x="1984" y="3258"/>
                </a:lnTo>
                <a:lnTo>
                  <a:pt x="1988" y="3306"/>
                </a:lnTo>
                <a:lnTo>
                  <a:pt x="1989" y="3353"/>
                </a:lnTo>
                <a:lnTo>
                  <a:pt x="1989" y="3397"/>
                </a:lnTo>
                <a:lnTo>
                  <a:pt x="1988" y="3440"/>
                </a:lnTo>
                <a:lnTo>
                  <a:pt x="1980" y="3480"/>
                </a:lnTo>
                <a:lnTo>
                  <a:pt x="1969" y="3518"/>
                </a:lnTo>
                <a:lnTo>
                  <a:pt x="1951" y="3553"/>
                </a:lnTo>
                <a:lnTo>
                  <a:pt x="1926" y="3584"/>
                </a:lnTo>
                <a:lnTo>
                  <a:pt x="1893" y="3613"/>
                </a:lnTo>
                <a:lnTo>
                  <a:pt x="1851" y="3635"/>
                </a:lnTo>
                <a:lnTo>
                  <a:pt x="1806" y="3653"/>
                </a:lnTo>
                <a:lnTo>
                  <a:pt x="1757" y="3664"/>
                </a:lnTo>
                <a:lnTo>
                  <a:pt x="1702" y="3671"/>
                </a:lnTo>
                <a:lnTo>
                  <a:pt x="1648" y="3675"/>
                </a:lnTo>
                <a:lnTo>
                  <a:pt x="1591" y="3678"/>
                </a:lnTo>
                <a:lnTo>
                  <a:pt x="1535" y="3682"/>
                </a:lnTo>
                <a:lnTo>
                  <a:pt x="1477" y="3686"/>
                </a:lnTo>
                <a:lnTo>
                  <a:pt x="1422" y="3691"/>
                </a:lnTo>
                <a:lnTo>
                  <a:pt x="1368" y="3702"/>
                </a:lnTo>
                <a:lnTo>
                  <a:pt x="1317" y="3717"/>
                </a:lnTo>
                <a:lnTo>
                  <a:pt x="1253" y="3742"/>
                </a:lnTo>
                <a:lnTo>
                  <a:pt x="1193" y="3775"/>
                </a:lnTo>
                <a:lnTo>
                  <a:pt x="1133" y="3811"/>
                </a:lnTo>
                <a:lnTo>
                  <a:pt x="1077" y="3849"/>
                </a:lnTo>
                <a:lnTo>
                  <a:pt x="1018" y="3888"/>
                </a:lnTo>
                <a:lnTo>
                  <a:pt x="962" y="3924"/>
                </a:lnTo>
                <a:lnTo>
                  <a:pt x="902" y="3957"/>
                </a:lnTo>
                <a:lnTo>
                  <a:pt x="840" y="3984"/>
                </a:lnTo>
                <a:lnTo>
                  <a:pt x="520" y="4064"/>
                </a:lnTo>
                <a:lnTo>
                  <a:pt x="482" y="4073"/>
                </a:lnTo>
                <a:lnTo>
                  <a:pt x="438" y="4080"/>
                </a:lnTo>
                <a:lnTo>
                  <a:pt x="395" y="4084"/>
                </a:lnTo>
                <a:lnTo>
                  <a:pt x="351" y="4086"/>
                </a:lnTo>
                <a:lnTo>
                  <a:pt x="308" y="4084"/>
                </a:lnTo>
                <a:lnTo>
                  <a:pt x="264" y="4078"/>
                </a:lnTo>
                <a:lnTo>
                  <a:pt x="226" y="4068"/>
                </a:lnTo>
                <a:lnTo>
                  <a:pt x="191" y="4053"/>
                </a:lnTo>
                <a:lnTo>
                  <a:pt x="160" y="4031"/>
                </a:lnTo>
                <a:lnTo>
                  <a:pt x="137" y="4004"/>
                </a:lnTo>
                <a:lnTo>
                  <a:pt x="122" y="3973"/>
                </a:lnTo>
                <a:lnTo>
                  <a:pt x="115" y="3938"/>
                </a:lnTo>
                <a:lnTo>
                  <a:pt x="113" y="3900"/>
                </a:lnTo>
                <a:lnTo>
                  <a:pt x="117" y="3860"/>
                </a:lnTo>
                <a:lnTo>
                  <a:pt x="124" y="3817"/>
                </a:lnTo>
                <a:lnTo>
                  <a:pt x="133" y="3775"/>
                </a:lnTo>
                <a:lnTo>
                  <a:pt x="142" y="3731"/>
                </a:lnTo>
                <a:lnTo>
                  <a:pt x="151" y="3691"/>
                </a:lnTo>
                <a:lnTo>
                  <a:pt x="158" y="3651"/>
                </a:lnTo>
                <a:lnTo>
                  <a:pt x="162" y="3617"/>
                </a:lnTo>
                <a:lnTo>
                  <a:pt x="160" y="3584"/>
                </a:lnTo>
                <a:lnTo>
                  <a:pt x="153" y="3551"/>
                </a:lnTo>
                <a:lnTo>
                  <a:pt x="140" y="3520"/>
                </a:lnTo>
                <a:lnTo>
                  <a:pt x="124" y="3489"/>
                </a:lnTo>
                <a:lnTo>
                  <a:pt x="108" y="3460"/>
                </a:lnTo>
                <a:lnTo>
                  <a:pt x="93" y="3429"/>
                </a:lnTo>
                <a:lnTo>
                  <a:pt x="88" y="3398"/>
                </a:lnTo>
                <a:lnTo>
                  <a:pt x="89" y="3368"/>
                </a:lnTo>
                <a:lnTo>
                  <a:pt x="142" y="3378"/>
                </a:lnTo>
                <a:lnTo>
                  <a:pt x="153" y="3340"/>
                </a:lnTo>
                <a:lnTo>
                  <a:pt x="277" y="3360"/>
                </a:lnTo>
                <a:lnTo>
                  <a:pt x="297" y="3406"/>
                </a:lnTo>
                <a:lnTo>
                  <a:pt x="337" y="3408"/>
                </a:lnTo>
                <a:lnTo>
                  <a:pt x="366" y="3348"/>
                </a:lnTo>
                <a:lnTo>
                  <a:pt x="477" y="3340"/>
                </a:lnTo>
                <a:lnTo>
                  <a:pt x="509" y="3404"/>
                </a:lnTo>
                <a:lnTo>
                  <a:pt x="535" y="3402"/>
                </a:lnTo>
                <a:lnTo>
                  <a:pt x="553" y="3340"/>
                </a:lnTo>
                <a:lnTo>
                  <a:pt x="686" y="3324"/>
                </a:lnTo>
                <a:lnTo>
                  <a:pt x="708" y="3378"/>
                </a:lnTo>
                <a:lnTo>
                  <a:pt x="720" y="3377"/>
                </a:lnTo>
                <a:lnTo>
                  <a:pt x="746" y="3320"/>
                </a:lnTo>
                <a:lnTo>
                  <a:pt x="849" y="3308"/>
                </a:lnTo>
                <a:lnTo>
                  <a:pt x="866" y="3346"/>
                </a:lnTo>
                <a:lnTo>
                  <a:pt x="924" y="3333"/>
                </a:lnTo>
                <a:lnTo>
                  <a:pt x="933" y="3288"/>
                </a:lnTo>
                <a:lnTo>
                  <a:pt x="1060" y="3268"/>
                </a:lnTo>
                <a:lnTo>
                  <a:pt x="1062" y="3298"/>
                </a:lnTo>
                <a:lnTo>
                  <a:pt x="1097" y="3288"/>
                </a:lnTo>
                <a:lnTo>
                  <a:pt x="1128" y="3273"/>
                </a:lnTo>
                <a:lnTo>
                  <a:pt x="1155" y="3258"/>
                </a:lnTo>
                <a:lnTo>
                  <a:pt x="1175" y="3238"/>
                </a:lnTo>
                <a:lnTo>
                  <a:pt x="1189" y="3217"/>
                </a:lnTo>
                <a:lnTo>
                  <a:pt x="1198" y="3177"/>
                </a:lnTo>
                <a:lnTo>
                  <a:pt x="1202" y="3133"/>
                </a:lnTo>
                <a:lnTo>
                  <a:pt x="1202" y="3084"/>
                </a:lnTo>
                <a:lnTo>
                  <a:pt x="1197" y="3031"/>
                </a:lnTo>
                <a:lnTo>
                  <a:pt x="1189" y="2978"/>
                </a:lnTo>
                <a:lnTo>
                  <a:pt x="1182" y="2922"/>
                </a:lnTo>
                <a:lnTo>
                  <a:pt x="1173" y="2868"/>
                </a:lnTo>
                <a:lnTo>
                  <a:pt x="1168" y="2813"/>
                </a:lnTo>
                <a:lnTo>
                  <a:pt x="1164" y="2762"/>
                </a:lnTo>
                <a:lnTo>
                  <a:pt x="1166" y="2715"/>
                </a:lnTo>
                <a:lnTo>
                  <a:pt x="1173" y="2671"/>
                </a:lnTo>
                <a:lnTo>
                  <a:pt x="1206" y="2664"/>
                </a:lnTo>
                <a:lnTo>
                  <a:pt x="1240" y="2651"/>
                </a:lnTo>
                <a:lnTo>
                  <a:pt x="1277" y="2637"/>
                </a:lnTo>
                <a:lnTo>
                  <a:pt x="1313" y="2620"/>
                </a:lnTo>
                <a:lnTo>
                  <a:pt x="1349" y="2608"/>
                </a:lnTo>
                <a:lnTo>
                  <a:pt x="1386" y="2597"/>
                </a:lnTo>
                <a:lnTo>
                  <a:pt x="1420" y="2591"/>
                </a:lnTo>
                <a:lnTo>
                  <a:pt x="1453" y="2591"/>
                </a:lnTo>
                <a:lnTo>
                  <a:pt x="1473" y="2649"/>
                </a:lnTo>
                <a:lnTo>
                  <a:pt x="1495" y="2697"/>
                </a:lnTo>
                <a:lnTo>
                  <a:pt x="1520" y="2737"/>
                </a:lnTo>
                <a:lnTo>
                  <a:pt x="1549" y="2768"/>
                </a:lnTo>
                <a:lnTo>
                  <a:pt x="1580" y="2793"/>
                </a:lnTo>
                <a:lnTo>
                  <a:pt x="1613" y="2809"/>
                </a:lnTo>
                <a:lnTo>
                  <a:pt x="1646" y="2818"/>
                </a:lnTo>
                <a:lnTo>
                  <a:pt x="1682" y="2822"/>
                </a:lnTo>
                <a:lnTo>
                  <a:pt x="1717" y="2818"/>
                </a:lnTo>
                <a:lnTo>
                  <a:pt x="1753" y="2809"/>
                </a:lnTo>
                <a:lnTo>
                  <a:pt x="1788" y="2795"/>
                </a:lnTo>
                <a:lnTo>
                  <a:pt x="1822" y="2777"/>
                </a:lnTo>
                <a:lnTo>
                  <a:pt x="1857" y="2751"/>
                </a:lnTo>
                <a:lnTo>
                  <a:pt x="1888" y="2724"/>
                </a:lnTo>
                <a:lnTo>
                  <a:pt x="1918" y="2691"/>
                </a:lnTo>
                <a:lnTo>
                  <a:pt x="1946" y="2657"/>
                </a:lnTo>
                <a:lnTo>
                  <a:pt x="1971" y="2617"/>
                </a:lnTo>
                <a:lnTo>
                  <a:pt x="1993" y="2577"/>
                </a:lnTo>
                <a:close/>
                <a:moveTo>
                  <a:pt x="413" y="1677"/>
                </a:moveTo>
                <a:lnTo>
                  <a:pt x="389" y="1686"/>
                </a:lnTo>
                <a:lnTo>
                  <a:pt x="364" y="1693"/>
                </a:lnTo>
                <a:lnTo>
                  <a:pt x="338" y="1700"/>
                </a:lnTo>
                <a:lnTo>
                  <a:pt x="315" y="1709"/>
                </a:lnTo>
                <a:lnTo>
                  <a:pt x="293" y="1720"/>
                </a:lnTo>
                <a:lnTo>
                  <a:pt x="277" y="1737"/>
                </a:lnTo>
                <a:lnTo>
                  <a:pt x="264" y="1762"/>
                </a:lnTo>
                <a:lnTo>
                  <a:pt x="260" y="1789"/>
                </a:lnTo>
                <a:lnTo>
                  <a:pt x="264" y="1818"/>
                </a:lnTo>
                <a:lnTo>
                  <a:pt x="273" y="1849"/>
                </a:lnTo>
                <a:lnTo>
                  <a:pt x="286" y="1882"/>
                </a:lnTo>
                <a:lnTo>
                  <a:pt x="302" y="1913"/>
                </a:lnTo>
                <a:lnTo>
                  <a:pt x="318" y="1944"/>
                </a:lnTo>
                <a:lnTo>
                  <a:pt x="337" y="1973"/>
                </a:lnTo>
                <a:lnTo>
                  <a:pt x="351" y="2000"/>
                </a:lnTo>
                <a:lnTo>
                  <a:pt x="364" y="2024"/>
                </a:lnTo>
                <a:lnTo>
                  <a:pt x="373" y="2044"/>
                </a:lnTo>
                <a:lnTo>
                  <a:pt x="377" y="2064"/>
                </a:lnTo>
                <a:lnTo>
                  <a:pt x="380" y="2088"/>
                </a:lnTo>
                <a:lnTo>
                  <a:pt x="382" y="2111"/>
                </a:lnTo>
                <a:lnTo>
                  <a:pt x="382" y="2137"/>
                </a:lnTo>
                <a:lnTo>
                  <a:pt x="382" y="2162"/>
                </a:lnTo>
                <a:lnTo>
                  <a:pt x="384" y="2188"/>
                </a:lnTo>
                <a:lnTo>
                  <a:pt x="388" y="2211"/>
                </a:lnTo>
                <a:lnTo>
                  <a:pt x="391" y="2233"/>
                </a:lnTo>
                <a:lnTo>
                  <a:pt x="398" y="2253"/>
                </a:lnTo>
                <a:lnTo>
                  <a:pt x="409" y="2269"/>
                </a:lnTo>
                <a:lnTo>
                  <a:pt x="422" y="2282"/>
                </a:lnTo>
                <a:lnTo>
                  <a:pt x="440" y="2289"/>
                </a:lnTo>
                <a:lnTo>
                  <a:pt x="464" y="2291"/>
                </a:lnTo>
                <a:lnTo>
                  <a:pt x="493" y="2288"/>
                </a:lnTo>
                <a:lnTo>
                  <a:pt x="551" y="2271"/>
                </a:lnTo>
                <a:lnTo>
                  <a:pt x="602" y="2249"/>
                </a:lnTo>
                <a:lnTo>
                  <a:pt x="646" y="2222"/>
                </a:lnTo>
                <a:lnTo>
                  <a:pt x="684" y="2191"/>
                </a:lnTo>
                <a:lnTo>
                  <a:pt x="715" y="2155"/>
                </a:lnTo>
                <a:lnTo>
                  <a:pt x="740" y="2117"/>
                </a:lnTo>
                <a:lnTo>
                  <a:pt x="758" y="2075"/>
                </a:lnTo>
                <a:lnTo>
                  <a:pt x="769" y="2033"/>
                </a:lnTo>
                <a:lnTo>
                  <a:pt x="775" y="1991"/>
                </a:lnTo>
                <a:lnTo>
                  <a:pt x="773" y="1948"/>
                </a:lnTo>
                <a:lnTo>
                  <a:pt x="766" y="1906"/>
                </a:lnTo>
                <a:lnTo>
                  <a:pt x="751" y="1864"/>
                </a:lnTo>
                <a:lnTo>
                  <a:pt x="731" y="1826"/>
                </a:lnTo>
                <a:lnTo>
                  <a:pt x="704" y="1789"/>
                </a:lnTo>
                <a:lnTo>
                  <a:pt x="671" y="1757"/>
                </a:lnTo>
                <a:lnTo>
                  <a:pt x="633" y="1729"/>
                </a:lnTo>
                <a:lnTo>
                  <a:pt x="586" y="1706"/>
                </a:lnTo>
                <a:lnTo>
                  <a:pt x="535" y="1689"/>
                </a:lnTo>
                <a:lnTo>
                  <a:pt x="477" y="1678"/>
                </a:lnTo>
                <a:lnTo>
                  <a:pt x="413" y="1677"/>
                </a:lnTo>
                <a:close/>
                <a:moveTo>
                  <a:pt x="1700" y="0"/>
                </a:moveTo>
                <a:lnTo>
                  <a:pt x="1855" y="0"/>
                </a:lnTo>
                <a:lnTo>
                  <a:pt x="1998" y="4"/>
                </a:lnTo>
                <a:lnTo>
                  <a:pt x="2135" y="13"/>
                </a:lnTo>
                <a:lnTo>
                  <a:pt x="2260" y="28"/>
                </a:lnTo>
                <a:lnTo>
                  <a:pt x="2380" y="46"/>
                </a:lnTo>
                <a:lnTo>
                  <a:pt x="2491" y="68"/>
                </a:lnTo>
                <a:lnTo>
                  <a:pt x="2595" y="97"/>
                </a:lnTo>
                <a:lnTo>
                  <a:pt x="2693" y="129"/>
                </a:lnTo>
                <a:lnTo>
                  <a:pt x="2784" y="168"/>
                </a:lnTo>
                <a:lnTo>
                  <a:pt x="2869" y="211"/>
                </a:lnTo>
                <a:lnTo>
                  <a:pt x="2949" y="258"/>
                </a:lnTo>
                <a:lnTo>
                  <a:pt x="3026" y="313"/>
                </a:lnTo>
                <a:lnTo>
                  <a:pt x="3097" y="375"/>
                </a:lnTo>
                <a:lnTo>
                  <a:pt x="3164" y="440"/>
                </a:lnTo>
                <a:lnTo>
                  <a:pt x="3228" y="513"/>
                </a:lnTo>
                <a:lnTo>
                  <a:pt x="3288" y="591"/>
                </a:lnTo>
                <a:lnTo>
                  <a:pt x="3344" y="675"/>
                </a:lnTo>
                <a:lnTo>
                  <a:pt x="3400" y="766"/>
                </a:lnTo>
                <a:lnTo>
                  <a:pt x="3453" y="864"/>
                </a:lnTo>
                <a:lnTo>
                  <a:pt x="3506" y="968"/>
                </a:lnTo>
                <a:lnTo>
                  <a:pt x="3546" y="1062"/>
                </a:lnTo>
                <a:lnTo>
                  <a:pt x="3580" y="1158"/>
                </a:lnTo>
                <a:lnTo>
                  <a:pt x="3608" y="1258"/>
                </a:lnTo>
                <a:lnTo>
                  <a:pt x="3631" y="1362"/>
                </a:lnTo>
                <a:lnTo>
                  <a:pt x="3646" y="1468"/>
                </a:lnTo>
                <a:lnTo>
                  <a:pt x="3655" y="1573"/>
                </a:lnTo>
                <a:lnTo>
                  <a:pt x="3657" y="1678"/>
                </a:lnTo>
                <a:lnTo>
                  <a:pt x="3651" y="1782"/>
                </a:lnTo>
                <a:lnTo>
                  <a:pt x="3638" y="1886"/>
                </a:lnTo>
                <a:lnTo>
                  <a:pt x="3618" y="1988"/>
                </a:lnTo>
                <a:lnTo>
                  <a:pt x="3591" y="2086"/>
                </a:lnTo>
                <a:lnTo>
                  <a:pt x="3557" y="2180"/>
                </a:lnTo>
                <a:lnTo>
                  <a:pt x="3515" y="2271"/>
                </a:lnTo>
                <a:lnTo>
                  <a:pt x="3466" y="2357"/>
                </a:lnTo>
                <a:lnTo>
                  <a:pt x="3408" y="2437"/>
                </a:lnTo>
                <a:lnTo>
                  <a:pt x="3342" y="2513"/>
                </a:lnTo>
                <a:lnTo>
                  <a:pt x="3271" y="2586"/>
                </a:lnTo>
                <a:lnTo>
                  <a:pt x="3195" y="2651"/>
                </a:lnTo>
                <a:lnTo>
                  <a:pt x="3113" y="2711"/>
                </a:lnTo>
                <a:lnTo>
                  <a:pt x="3024" y="2766"/>
                </a:lnTo>
                <a:lnTo>
                  <a:pt x="2931" y="2815"/>
                </a:lnTo>
                <a:lnTo>
                  <a:pt x="2833" y="2857"/>
                </a:lnTo>
                <a:lnTo>
                  <a:pt x="2806" y="2866"/>
                </a:lnTo>
                <a:lnTo>
                  <a:pt x="2771" y="2877"/>
                </a:lnTo>
                <a:lnTo>
                  <a:pt x="2735" y="2888"/>
                </a:lnTo>
                <a:lnTo>
                  <a:pt x="2695" y="2897"/>
                </a:lnTo>
                <a:lnTo>
                  <a:pt x="2653" y="2904"/>
                </a:lnTo>
                <a:lnTo>
                  <a:pt x="2613" y="2908"/>
                </a:lnTo>
                <a:lnTo>
                  <a:pt x="2573" y="2906"/>
                </a:lnTo>
                <a:lnTo>
                  <a:pt x="2535" y="2900"/>
                </a:lnTo>
                <a:lnTo>
                  <a:pt x="2500" y="2888"/>
                </a:lnTo>
                <a:lnTo>
                  <a:pt x="2469" y="2868"/>
                </a:lnTo>
                <a:lnTo>
                  <a:pt x="2440" y="2840"/>
                </a:lnTo>
                <a:lnTo>
                  <a:pt x="2415" y="2808"/>
                </a:lnTo>
                <a:lnTo>
                  <a:pt x="2389" y="2771"/>
                </a:lnTo>
                <a:lnTo>
                  <a:pt x="2368" y="2735"/>
                </a:lnTo>
                <a:lnTo>
                  <a:pt x="2346" y="2698"/>
                </a:lnTo>
                <a:lnTo>
                  <a:pt x="2324" y="2664"/>
                </a:lnTo>
                <a:lnTo>
                  <a:pt x="2300" y="2633"/>
                </a:lnTo>
                <a:lnTo>
                  <a:pt x="2269" y="2600"/>
                </a:lnTo>
                <a:lnTo>
                  <a:pt x="2229" y="2571"/>
                </a:lnTo>
                <a:lnTo>
                  <a:pt x="2184" y="2548"/>
                </a:lnTo>
                <a:lnTo>
                  <a:pt x="2133" y="2528"/>
                </a:lnTo>
                <a:lnTo>
                  <a:pt x="2080" y="2511"/>
                </a:lnTo>
                <a:lnTo>
                  <a:pt x="2024" y="2497"/>
                </a:lnTo>
                <a:lnTo>
                  <a:pt x="1968" y="2484"/>
                </a:lnTo>
                <a:lnTo>
                  <a:pt x="1911" y="2473"/>
                </a:lnTo>
                <a:lnTo>
                  <a:pt x="1857" y="2464"/>
                </a:lnTo>
                <a:lnTo>
                  <a:pt x="1780" y="2455"/>
                </a:lnTo>
                <a:lnTo>
                  <a:pt x="1702" y="2455"/>
                </a:lnTo>
                <a:lnTo>
                  <a:pt x="1622" y="2462"/>
                </a:lnTo>
                <a:lnTo>
                  <a:pt x="1542" y="2475"/>
                </a:lnTo>
                <a:lnTo>
                  <a:pt x="1460" y="2493"/>
                </a:lnTo>
                <a:lnTo>
                  <a:pt x="1382" y="2513"/>
                </a:lnTo>
                <a:lnTo>
                  <a:pt x="1306" y="2538"/>
                </a:lnTo>
                <a:lnTo>
                  <a:pt x="1233" y="2564"/>
                </a:lnTo>
                <a:lnTo>
                  <a:pt x="1166" y="2589"/>
                </a:lnTo>
                <a:lnTo>
                  <a:pt x="1102" y="2613"/>
                </a:lnTo>
                <a:lnTo>
                  <a:pt x="1046" y="2637"/>
                </a:lnTo>
                <a:lnTo>
                  <a:pt x="1017" y="2648"/>
                </a:lnTo>
                <a:lnTo>
                  <a:pt x="982" y="2664"/>
                </a:lnTo>
                <a:lnTo>
                  <a:pt x="944" y="2680"/>
                </a:lnTo>
                <a:lnTo>
                  <a:pt x="902" y="2697"/>
                </a:lnTo>
                <a:lnTo>
                  <a:pt x="858" y="2711"/>
                </a:lnTo>
                <a:lnTo>
                  <a:pt x="815" y="2724"/>
                </a:lnTo>
                <a:lnTo>
                  <a:pt x="769" y="2733"/>
                </a:lnTo>
                <a:lnTo>
                  <a:pt x="728" y="2737"/>
                </a:lnTo>
                <a:lnTo>
                  <a:pt x="689" y="2731"/>
                </a:lnTo>
                <a:lnTo>
                  <a:pt x="649" y="2720"/>
                </a:lnTo>
                <a:lnTo>
                  <a:pt x="617" y="2704"/>
                </a:lnTo>
                <a:lnTo>
                  <a:pt x="591" y="2686"/>
                </a:lnTo>
                <a:lnTo>
                  <a:pt x="569" y="2662"/>
                </a:lnTo>
                <a:lnTo>
                  <a:pt x="551" y="2638"/>
                </a:lnTo>
                <a:lnTo>
                  <a:pt x="537" y="2611"/>
                </a:lnTo>
                <a:lnTo>
                  <a:pt x="526" y="2584"/>
                </a:lnTo>
                <a:lnTo>
                  <a:pt x="515" y="2557"/>
                </a:lnTo>
                <a:lnTo>
                  <a:pt x="506" y="2531"/>
                </a:lnTo>
                <a:lnTo>
                  <a:pt x="495" y="2506"/>
                </a:lnTo>
                <a:lnTo>
                  <a:pt x="484" y="2482"/>
                </a:lnTo>
                <a:lnTo>
                  <a:pt x="471" y="2462"/>
                </a:lnTo>
                <a:lnTo>
                  <a:pt x="457" y="2446"/>
                </a:lnTo>
                <a:lnTo>
                  <a:pt x="437" y="2433"/>
                </a:lnTo>
                <a:lnTo>
                  <a:pt x="437" y="2451"/>
                </a:lnTo>
                <a:lnTo>
                  <a:pt x="448" y="2491"/>
                </a:lnTo>
                <a:lnTo>
                  <a:pt x="455" y="2533"/>
                </a:lnTo>
                <a:lnTo>
                  <a:pt x="464" y="2575"/>
                </a:lnTo>
                <a:lnTo>
                  <a:pt x="473" y="2617"/>
                </a:lnTo>
                <a:lnTo>
                  <a:pt x="484" y="2657"/>
                </a:lnTo>
                <a:lnTo>
                  <a:pt x="498" y="2693"/>
                </a:lnTo>
                <a:lnTo>
                  <a:pt x="517" y="2724"/>
                </a:lnTo>
                <a:lnTo>
                  <a:pt x="546" y="2755"/>
                </a:lnTo>
                <a:lnTo>
                  <a:pt x="578" y="2778"/>
                </a:lnTo>
                <a:lnTo>
                  <a:pt x="613" y="2795"/>
                </a:lnTo>
                <a:lnTo>
                  <a:pt x="649" y="2804"/>
                </a:lnTo>
                <a:lnTo>
                  <a:pt x="689" y="2808"/>
                </a:lnTo>
                <a:lnTo>
                  <a:pt x="729" y="2806"/>
                </a:lnTo>
                <a:lnTo>
                  <a:pt x="771" y="2800"/>
                </a:lnTo>
                <a:lnTo>
                  <a:pt x="813" y="2791"/>
                </a:lnTo>
                <a:lnTo>
                  <a:pt x="855" y="2780"/>
                </a:lnTo>
                <a:lnTo>
                  <a:pt x="898" y="2768"/>
                </a:lnTo>
                <a:lnTo>
                  <a:pt x="938" y="2753"/>
                </a:lnTo>
                <a:lnTo>
                  <a:pt x="978" y="2740"/>
                </a:lnTo>
                <a:lnTo>
                  <a:pt x="1017" y="2728"/>
                </a:lnTo>
                <a:lnTo>
                  <a:pt x="1051" y="2717"/>
                </a:lnTo>
                <a:lnTo>
                  <a:pt x="1086" y="2708"/>
                </a:lnTo>
                <a:lnTo>
                  <a:pt x="1089" y="2713"/>
                </a:lnTo>
                <a:lnTo>
                  <a:pt x="1097" y="2968"/>
                </a:lnTo>
                <a:lnTo>
                  <a:pt x="1089" y="2969"/>
                </a:lnTo>
                <a:lnTo>
                  <a:pt x="1060" y="3020"/>
                </a:lnTo>
                <a:lnTo>
                  <a:pt x="957" y="3040"/>
                </a:lnTo>
                <a:lnTo>
                  <a:pt x="928" y="2995"/>
                </a:lnTo>
                <a:lnTo>
                  <a:pt x="873" y="3002"/>
                </a:lnTo>
                <a:lnTo>
                  <a:pt x="857" y="3040"/>
                </a:lnTo>
                <a:lnTo>
                  <a:pt x="740" y="3064"/>
                </a:lnTo>
                <a:lnTo>
                  <a:pt x="726" y="3022"/>
                </a:lnTo>
                <a:lnTo>
                  <a:pt x="678" y="3026"/>
                </a:lnTo>
                <a:lnTo>
                  <a:pt x="657" y="3080"/>
                </a:lnTo>
                <a:lnTo>
                  <a:pt x="526" y="3077"/>
                </a:lnTo>
                <a:lnTo>
                  <a:pt x="518" y="3033"/>
                </a:lnTo>
                <a:lnTo>
                  <a:pt x="493" y="3033"/>
                </a:lnTo>
                <a:lnTo>
                  <a:pt x="473" y="3080"/>
                </a:lnTo>
                <a:lnTo>
                  <a:pt x="329" y="3071"/>
                </a:lnTo>
                <a:lnTo>
                  <a:pt x="340" y="3018"/>
                </a:lnTo>
                <a:lnTo>
                  <a:pt x="293" y="3015"/>
                </a:lnTo>
                <a:lnTo>
                  <a:pt x="277" y="3064"/>
                </a:lnTo>
                <a:lnTo>
                  <a:pt x="166" y="3037"/>
                </a:lnTo>
                <a:lnTo>
                  <a:pt x="164" y="3004"/>
                </a:lnTo>
                <a:lnTo>
                  <a:pt x="133" y="2998"/>
                </a:lnTo>
                <a:lnTo>
                  <a:pt x="104" y="2991"/>
                </a:lnTo>
                <a:lnTo>
                  <a:pt x="80" y="2980"/>
                </a:lnTo>
                <a:lnTo>
                  <a:pt x="60" y="2966"/>
                </a:lnTo>
                <a:lnTo>
                  <a:pt x="46" y="2948"/>
                </a:lnTo>
                <a:lnTo>
                  <a:pt x="40" y="2924"/>
                </a:lnTo>
                <a:lnTo>
                  <a:pt x="46" y="2897"/>
                </a:lnTo>
                <a:lnTo>
                  <a:pt x="57" y="2868"/>
                </a:lnTo>
                <a:lnTo>
                  <a:pt x="71" y="2838"/>
                </a:lnTo>
                <a:lnTo>
                  <a:pt x="89" y="2809"/>
                </a:lnTo>
                <a:lnTo>
                  <a:pt x="109" y="2780"/>
                </a:lnTo>
                <a:lnTo>
                  <a:pt x="128" y="2755"/>
                </a:lnTo>
                <a:lnTo>
                  <a:pt x="142" y="2731"/>
                </a:lnTo>
                <a:lnTo>
                  <a:pt x="153" y="2713"/>
                </a:lnTo>
                <a:lnTo>
                  <a:pt x="100" y="2657"/>
                </a:lnTo>
                <a:lnTo>
                  <a:pt x="106" y="2644"/>
                </a:lnTo>
                <a:lnTo>
                  <a:pt x="209" y="2600"/>
                </a:lnTo>
                <a:lnTo>
                  <a:pt x="244" y="2578"/>
                </a:lnTo>
                <a:lnTo>
                  <a:pt x="269" y="2555"/>
                </a:lnTo>
                <a:lnTo>
                  <a:pt x="284" y="2529"/>
                </a:lnTo>
                <a:lnTo>
                  <a:pt x="289" y="2506"/>
                </a:lnTo>
                <a:lnTo>
                  <a:pt x="288" y="2478"/>
                </a:lnTo>
                <a:lnTo>
                  <a:pt x="280" y="2451"/>
                </a:lnTo>
                <a:lnTo>
                  <a:pt x="266" y="2424"/>
                </a:lnTo>
                <a:lnTo>
                  <a:pt x="246" y="2397"/>
                </a:lnTo>
                <a:lnTo>
                  <a:pt x="222" y="2368"/>
                </a:lnTo>
                <a:lnTo>
                  <a:pt x="197" y="2340"/>
                </a:lnTo>
                <a:lnTo>
                  <a:pt x="169" y="2313"/>
                </a:lnTo>
                <a:lnTo>
                  <a:pt x="140" y="2284"/>
                </a:lnTo>
                <a:lnTo>
                  <a:pt x="111" y="2257"/>
                </a:lnTo>
                <a:lnTo>
                  <a:pt x="84" y="2229"/>
                </a:lnTo>
                <a:lnTo>
                  <a:pt x="58" y="2204"/>
                </a:lnTo>
                <a:lnTo>
                  <a:pt x="37" y="2178"/>
                </a:lnTo>
                <a:lnTo>
                  <a:pt x="18" y="2155"/>
                </a:lnTo>
                <a:lnTo>
                  <a:pt x="6" y="2131"/>
                </a:lnTo>
                <a:lnTo>
                  <a:pt x="0" y="2109"/>
                </a:lnTo>
                <a:lnTo>
                  <a:pt x="0" y="2088"/>
                </a:lnTo>
                <a:lnTo>
                  <a:pt x="11" y="2064"/>
                </a:lnTo>
                <a:lnTo>
                  <a:pt x="28" y="2044"/>
                </a:lnTo>
                <a:lnTo>
                  <a:pt x="48" y="2024"/>
                </a:lnTo>
                <a:lnTo>
                  <a:pt x="73" y="2006"/>
                </a:lnTo>
                <a:lnTo>
                  <a:pt x="100" y="1988"/>
                </a:lnTo>
                <a:lnTo>
                  <a:pt x="128" y="1969"/>
                </a:lnTo>
                <a:lnTo>
                  <a:pt x="155" y="1949"/>
                </a:lnTo>
                <a:lnTo>
                  <a:pt x="180" y="1928"/>
                </a:lnTo>
                <a:lnTo>
                  <a:pt x="200" y="1904"/>
                </a:lnTo>
                <a:lnTo>
                  <a:pt x="217" y="1877"/>
                </a:lnTo>
                <a:lnTo>
                  <a:pt x="226" y="1844"/>
                </a:lnTo>
                <a:lnTo>
                  <a:pt x="226" y="1811"/>
                </a:lnTo>
                <a:lnTo>
                  <a:pt x="218" y="1780"/>
                </a:lnTo>
                <a:lnTo>
                  <a:pt x="206" y="1753"/>
                </a:lnTo>
                <a:lnTo>
                  <a:pt x="189" y="1726"/>
                </a:lnTo>
                <a:lnTo>
                  <a:pt x="171" y="1700"/>
                </a:lnTo>
                <a:lnTo>
                  <a:pt x="151" y="1675"/>
                </a:lnTo>
                <a:lnTo>
                  <a:pt x="133" y="1648"/>
                </a:lnTo>
                <a:lnTo>
                  <a:pt x="117" y="1620"/>
                </a:lnTo>
                <a:lnTo>
                  <a:pt x="106" y="1591"/>
                </a:lnTo>
                <a:lnTo>
                  <a:pt x="102" y="1557"/>
                </a:lnTo>
                <a:lnTo>
                  <a:pt x="106" y="1520"/>
                </a:lnTo>
                <a:lnTo>
                  <a:pt x="173" y="1388"/>
                </a:lnTo>
                <a:lnTo>
                  <a:pt x="273" y="1144"/>
                </a:lnTo>
                <a:lnTo>
                  <a:pt x="286" y="1095"/>
                </a:lnTo>
                <a:lnTo>
                  <a:pt x="297" y="1040"/>
                </a:lnTo>
                <a:lnTo>
                  <a:pt x="302" y="984"/>
                </a:lnTo>
                <a:lnTo>
                  <a:pt x="309" y="928"/>
                </a:lnTo>
                <a:lnTo>
                  <a:pt x="318" y="873"/>
                </a:lnTo>
                <a:lnTo>
                  <a:pt x="329" y="820"/>
                </a:lnTo>
                <a:lnTo>
                  <a:pt x="346" y="771"/>
                </a:lnTo>
                <a:lnTo>
                  <a:pt x="384" y="697"/>
                </a:lnTo>
                <a:lnTo>
                  <a:pt x="433" y="622"/>
                </a:lnTo>
                <a:lnTo>
                  <a:pt x="493" y="551"/>
                </a:lnTo>
                <a:lnTo>
                  <a:pt x="560" y="484"/>
                </a:lnTo>
                <a:lnTo>
                  <a:pt x="635" y="420"/>
                </a:lnTo>
                <a:lnTo>
                  <a:pt x="717" y="360"/>
                </a:lnTo>
                <a:lnTo>
                  <a:pt x="802" y="304"/>
                </a:lnTo>
                <a:lnTo>
                  <a:pt x="889" y="251"/>
                </a:lnTo>
                <a:lnTo>
                  <a:pt x="978" y="206"/>
                </a:lnTo>
                <a:lnTo>
                  <a:pt x="1069" y="164"/>
                </a:lnTo>
                <a:lnTo>
                  <a:pt x="1158" y="129"/>
                </a:lnTo>
                <a:lnTo>
                  <a:pt x="1246" y="100"/>
                </a:lnTo>
                <a:lnTo>
                  <a:pt x="1566" y="17"/>
                </a:lnTo>
                <a:lnTo>
                  <a:pt x="1700" y="0"/>
                </a:lnTo>
                <a:close/>
              </a:path>
            </a:pathLst>
          </a:custGeom>
          <a:solidFill>
            <a:schemeClr val="bg1"/>
          </a:solidFill>
          <a:ln>
            <a:noFill/>
          </a:ln>
        </p:spPr>
        <p:txBody>
          <a:bodyPr vert="horz" wrap="square" lIns="91440" tIns="45720" rIns="91440" bIns="45720" numCol="1" anchor="t" anchorCtr="0" compatLnSpc="1"/>
          <a:lstStyle/>
          <a:p>
            <a:endParaRPr lang="ko-KR" altLang="en-US" sz="2700"/>
          </a:p>
        </p:txBody>
      </p:sp>
      <p:sp>
        <p:nvSpPr>
          <p:cNvPr id="33" name="Round Same Side Corner Rectangle 41"/>
          <p:cNvSpPr/>
          <p:nvPr/>
        </p:nvSpPr>
        <p:spPr>
          <a:xfrm rot="18900000">
            <a:off x="439503" y="2142188"/>
            <a:ext cx="376907" cy="374976"/>
          </a:xfrm>
          <a:custGeom>
            <a:avLst/>
            <a:gdLst/>
            <a:ahLst/>
            <a:cxnLst/>
            <a:rect l="l" t="t" r="r" b="b"/>
            <a:pathLst>
              <a:path w="5013893" h="4988198">
                <a:moveTo>
                  <a:pt x="2478390" y="2611081"/>
                </a:moveTo>
                <a:cubicBezTo>
                  <a:pt x="2457771" y="2592409"/>
                  <a:pt x="2429286" y="2580859"/>
                  <a:pt x="2397823" y="2580860"/>
                </a:cubicBezTo>
                <a:cubicBezTo>
                  <a:pt x="2334895" y="2580860"/>
                  <a:pt x="2283883" y="2627055"/>
                  <a:pt x="2283883" y="2684041"/>
                </a:cubicBezTo>
                <a:cubicBezTo>
                  <a:pt x="2283883" y="2741026"/>
                  <a:pt x="2334895" y="2787222"/>
                  <a:pt x="2397823" y="2787222"/>
                </a:cubicBezTo>
                <a:cubicBezTo>
                  <a:pt x="2460750" y="2787222"/>
                  <a:pt x="2511762" y="2741027"/>
                  <a:pt x="2511762" y="2684041"/>
                </a:cubicBezTo>
                <a:cubicBezTo>
                  <a:pt x="2511762" y="2655548"/>
                  <a:pt x="2499009" y="2629752"/>
                  <a:pt x="2478390" y="2611081"/>
                </a:cubicBezTo>
                <a:close/>
                <a:moveTo>
                  <a:pt x="3181089" y="3310648"/>
                </a:moveTo>
                <a:lnTo>
                  <a:pt x="3181089" y="4278147"/>
                </a:lnTo>
                <a:cubicBezTo>
                  <a:pt x="3181089" y="4670297"/>
                  <a:pt x="2863188" y="4988198"/>
                  <a:pt x="2471038" y="4988198"/>
                </a:cubicBezTo>
                <a:lnTo>
                  <a:pt x="2466851" y="4988198"/>
                </a:lnTo>
                <a:cubicBezTo>
                  <a:pt x="2074701" y="4988198"/>
                  <a:pt x="1756800" y="4670297"/>
                  <a:pt x="1756800" y="4278147"/>
                </a:cubicBezTo>
                <a:lnTo>
                  <a:pt x="1756800" y="3310649"/>
                </a:lnTo>
                <a:close/>
                <a:moveTo>
                  <a:pt x="2478390" y="2244919"/>
                </a:moveTo>
                <a:cubicBezTo>
                  <a:pt x="2457771" y="2226247"/>
                  <a:pt x="2429286" y="2214698"/>
                  <a:pt x="2397822" y="2214698"/>
                </a:cubicBezTo>
                <a:cubicBezTo>
                  <a:pt x="2334895" y="2214698"/>
                  <a:pt x="2283883" y="2260894"/>
                  <a:pt x="2283883" y="2317879"/>
                </a:cubicBezTo>
                <a:cubicBezTo>
                  <a:pt x="2283883" y="2374865"/>
                  <a:pt x="2334895" y="2421060"/>
                  <a:pt x="2397823" y="2421060"/>
                </a:cubicBezTo>
                <a:cubicBezTo>
                  <a:pt x="2460750" y="2421060"/>
                  <a:pt x="2511762" y="2374865"/>
                  <a:pt x="2511762" y="2317879"/>
                </a:cubicBezTo>
                <a:cubicBezTo>
                  <a:pt x="2511762" y="2289386"/>
                  <a:pt x="2499009" y="2263591"/>
                  <a:pt x="2478390" y="2244919"/>
                </a:cubicBezTo>
                <a:close/>
                <a:moveTo>
                  <a:pt x="2883802" y="2611081"/>
                </a:moveTo>
                <a:cubicBezTo>
                  <a:pt x="2863183" y="2592409"/>
                  <a:pt x="2834698" y="2580860"/>
                  <a:pt x="2803234" y="2580860"/>
                </a:cubicBezTo>
                <a:cubicBezTo>
                  <a:pt x="2740307" y="2580860"/>
                  <a:pt x="2689295" y="2627055"/>
                  <a:pt x="2689295" y="2684041"/>
                </a:cubicBezTo>
                <a:cubicBezTo>
                  <a:pt x="2689295" y="2741027"/>
                  <a:pt x="2740307" y="2787222"/>
                  <a:pt x="2803234" y="2787222"/>
                </a:cubicBezTo>
                <a:cubicBezTo>
                  <a:pt x="2866162" y="2787222"/>
                  <a:pt x="2917174" y="2741027"/>
                  <a:pt x="2917174" y="2684041"/>
                </a:cubicBezTo>
                <a:cubicBezTo>
                  <a:pt x="2917174" y="2655548"/>
                  <a:pt x="2904421" y="2629753"/>
                  <a:pt x="2883802" y="2611081"/>
                </a:cubicBezTo>
                <a:close/>
                <a:moveTo>
                  <a:pt x="2883802" y="2244919"/>
                </a:moveTo>
                <a:cubicBezTo>
                  <a:pt x="2863183" y="2226247"/>
                  <a:pt x="2834698" y="2214698"/>
                  <a:pt x="2803234" y="2214698"/>
                </a:cubicBezTo>
                <a:cubicBezTo>
                  <a:pt x="2740307" y="2214698"/>
                  <a:pt x="2689295" y="2260893"/>
                  <a:pt x="2689295" y="2317879"/>
                </a:cubicBezTo>
                <a:cubicBezTo>
                  <a:pt x="2689295" y="2374865"/>
                  <a:pt x="2740307" y="2421060"/>
                  <a:pt x="2803234" y="2421060"/>
                </a:cubicBezTo>
                <a:cubicBezTo>
                  <a:pt x="2866162" y="2421060"/>
                  <a:pt x="2917174" y="2374865"/>
                  <a:pt x="2917174" y="2317879"/>
                </a:cubicBezTo>
                <a:cubicBezTo>
                  <a:pt x="2917174" y="2289386"/>
                  <a:pt x="2904421" y="2263591"/>
                  <a:pt x="2883802" y="2244919"/>
                </a:cubicBezTo>
                <a:close/>
                <a:moveTo>
                  <a:pt x="3090277" y="2137135"/>
                </a:moveTo>
                <a:cubicBezTo>
                  <a:pt x="3115489" y="2159966"/>
                  <a:pt x="3131082" y="2191507"/>
                  <a:pt x="3131082" y="2226346"/>
                </a:cubicBezTo>
                <a:lnTo>
                  <a:pt x="3131083" y="2730981"/>
                </a:lnTo>
                <a:cubicBezTo>
                  <a:pt x="3131083" y="2800659"/>
                  <a:pt x="3068708" y="2857144"/>
                  <a:pt x="2991765" y="2857144"/>
                </a:cubicBezTo>
                <a:lnTo>
                  <a:pt x="2178629" y="2857144"/>
                </a:lnTo>
                <a:cubicBezTo>
                  <a:pt x="2101685" y="2857144"/>
                  <a:pt x="2039311" y="2800659"/>
                  <a:pt x="2039311" y="2730981"/>
                </a:cubicBezTo>
                <a:lnTo>
                  <a:pt x="2039311" y="2226346"/>
                </a:lnTo>
                <a:cubicBezTo>
                  <a:pt x="2039311" y="2156668"/>
                  <a:pt x="2101685" y="2100183"/>
                  <a:pt x="2178628" y="2100183"/>
                </a:cubicBezTo>
                <a:lnTo>
                  <a:pt x="2991765" y="2100183"/>
                </a:lnTo>
                <a:cubicBezTo>
                  <a:pt x="3030237" y="2100183"/>
                  <a:pt x="3065066" y="2114305"/>
                  <a:pt x="3090277" y="2137135"/>
                </a:cubicBezTo>
                <a:close/>
                <a:moveTo>
                  <a:pt x="3259975" y="2022388"/>
                </a:moveTo>
                <a:cubicBezTo>
                  <a:pt x="3226293" y="1991887"/>
                  <a:pt x="3179761" y="1973021"/>
                  <a:pt x="3128364" y="1973021"/>
                </a:cubicBezTo>
                <a:lnTo>
                  <a:pt x="2042028" y="1973021"/>
                </a:lnTo>
                <a:cubicBezTo>
                  <a:pt x="1939234" y="1973021"/>
                  <a:pt x="1855902" y="2048484"/>
                  <a:pt x="1855903" y="2141571"/>
                </a:cubicBezTo>
                <a:lnTo>
                  <a:pt x="1855903" y="2815756"/>
                </a:lnTo>
                <a:cubicBezTo>
                  <a:pt x="1855902" y="2908843"/>
                  <a:pt x="1939234" y="2984307"/>
                  <a:pt x="2042028" y="2984307"/>
                </a:cubicBezTo>
                <a:lnTo>
                  <a:pt x="3128364" y="2984307"/>
                </a:lnTo>
                <a:cubicBezTo>
                  <a:pt x="3231158" y="2984307"/>
                  <a:pt x="3314490" y="2908843"/>
                  <a:pt x="3314489" y="2815756"/>
                </a:cubicBezTo>
                <a:lnTo>
                  <a:pt x="3314490" y="2141572"/>
                </a:lnTo>
                <a:cubicBezTo>
                  <a:pt x="3314490" y="2095028"/>
                  <a:pt x="3293657" y="2052890"/>
                  <a:pt x="3259975" y="2022388"/>
                </a:cubicBezTo>
                <a:close/>
                <a:moveTo>
                  <a:pt x="2951580" y="207969"/>
                </a:moveTo>
                <a:cubicBezTo>
                  <a:pt x="3080074" y="336463"/>
                  <a:pt x="3159549" y="513976"/>
                  <a:pt x="3159549" y="710051"/>
                </a:cubicBezTo>
                <a:lnTo>
                  <a:pt x="3159549" y="1677549"/>
                </a:lnTo>
                <a:lnTo>
                  <a:pt x="1735260" y="1677549"/>
                </a:lnTo>
                <a:lnTo>
                  <a:pt x="1735260" y="710051"/>
                </a:lnTo>
                <a:cubicBezTo>
                  <a:pt x="1735260" y="317901"/>
                  <a:pt x="2053161" y="0"/>
                  <a:pt x="2445311" y="0"/>
                </a:cubicBezTo>
                <a:lnTo>
                  <a:pt x="2449498" y="0"/>
                </a:lnTo>
                <a:cubicBezTo>
                  <a:pt x="2645573" y="0"/>
                  <a:pt x="2823086" y="79475"/>
                  <a:pt x="2951580" y="207969"/>
                </a:cubicBezTo>
                <a:close/>
                <a:moveTo>
                  <a:pt x="4788706" y="1962817"/>
                </a:moveTo>
                <a:cubicBezTo>
                  <a:pt x="4927838" y="2088812"/>
                  <a:pt x="5013893" y="2262872"/>
                  <a:pt x="5013893" y="2455134"/>
                </a:cubicBezTo>
                <a:lnTo>
                  <a:pt x="5013893" y="2507346"/>
                </a:lnTo>
                <a:cubicBezTo>
                  <a:pt x="5013893" y="2891869"/>
                  <a:pt x="4669673" y="3203587"/>
                  <a:pt x="4245056" y="3203587"/>
                </a:cubicBezTo>
                <a:lnTo>
                  <a:pt x="768837" y="3203587"/>
                </a:lnTo>
                <a:cubicBezTo>
                  <a:pt x="344220" y="3203587"/>
                  <a:pt x="0" y="2891869"/>
                  <a:pt x="0" y="2507346"/>
                </a:cubicBezTo>
                <a:lnTo>
                  <a:pt x="0" y="2455134"/>
                </a:lnTo>
                <a:cubicBezTo>
                  <a:pt x="0" y="2070610"/>
                  <a:pt x="344220" y="1758893"/>
                  <a:pt x="768837" y="1758893"/>
                </a:cubicBezTo>
                <a:lnTo>
                  <a:pt x="4245056" y="1758893"/>
                </a:lnTo>
                <a:cubicBezTo>
                  <a:pt x="4457364" y="1758892"/>
                  <a:pt x="4649573" y="1836822"/>
                  <a:pt x="4788706" y="19628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062687087"/>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2"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par>
                          <p:cTn id="26" fill="hold">
                            <p:stCondLst>
                              <p:cond delay="5000"/>
                            </p:stCondLst>
                            <p:childTnLst>
                              <p:par>
                                <p:cTn id="27" presetID="42"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par>
                          <p:cTn id="32" fill="hold">
                            <p:stCondLst>
                              <p:cond delay="6000"/>
                            </p:stCondLst>
                            <p:childTnLst>
                              <p:par>
                                <p:cTn id="33" presetID="42"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par>
                          <p:cTn id="38" fill="hold">
                            <p:stCondLst>
                              <p:cond delay="7000"/>
                            </p:stCondLst>
                            <p:childTnLst>
                              <p:par>
                                <p:cTn id="39" presetID="42"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p:cNvGrpSpPr/>
          <p:nvPr/>
        </p:nvGrpSpPr>
        <p:grpSpPr>
          <a:xfrm>
            <a:off x="42299" y="-12360"/>
            <a:ext cx="6623160" cy="1150991"/>
            <a:chOff x="-491345" y="1077822"/>
            <a:chExt cx="10267188" cy="2109978"/>
          </a:xfrm>
        </p:grpSpPr>
        <p:grpSp>
          <p:nvGrpSpPr>
            <p:cNvPr id="122" name="Group 121"/>
            <p:cNvGrpSpPr/>
            <p:nvPr/>
          </p:nvGrpSpPr>
          <p:grpSpPr>
            <a:xfrm>
              <a:off x="-491345" y="1077822"/>
              <a:ext cx="10267188" cy="2109978"/>
              <a:chOff x="-491345" y="1077822"/>
              <a:chExt cx="10267188" cy="2109978"/>
            </a:xfrm>
          </p:grpSpPr>
          <p:pic>
            <p:nvPicPr>
              <p:cNvPr id="65" name="Picture 64"/>
              <p:cNvPicPr>
                <a:picLocks noChangeAspect="1"/>
              </p:cNvPicPr>
              <p:nvPr/>
            </p:nvPicPr>
            <p:blipFill>
              <a:blip r:embed="rId2"/>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p:spPr>
          </p:pic>
          <p:sp>
            <p:nvSpPr>
              <p:cNvPr id="66" name="Freeform: Shape 65"/>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endParaRPr lang="en-US" dirty="0"/>
              </a:p>
            </p:txBody>
          </p:sp>
          <p:pic>
            <p:nvPicPr>
              <p:cNvPr id="67" name="Picture 66"/>
              <p:cNvPicPr>
                <a:picLocks noChangeAspect="1"/>
              </p:cNvPicPr>
              <p:nvPr/>
            </p:nvPicPr>
            <p:blipFill rotWithShape="1">
              <a:blip r:embed="rId3"/>
              <a:srcRect l="-8934" r="1"/>
              <a:stretch>
                <a:fillRect/>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p:spPr>
          </p:pic>
          <p:sp>
            <p:nvSpPr>
              <p:cNvPr id="68" name="Freeform: Shape 67"/>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1" fmla="*/ 5196891 w 5196891"/>
                  <a:gd name="connsiteY0-2" fmla="*/ 263843 h 372428"/>
                  <a:gd name="connsiteX1-3" fmla="*/ 4903521 w 5196891"/>
                  <a:gd name="connsiteY1-4" fmla="*/ 263843 h 372428"/>
                  <a:gd name="connsiteX2-5" fmla="*/ 4875899 w 5196891"/>
                  <a:gd name="connsiteY2-6" fmla="*/ 301943 h 372428"/>
                  <a:gd name="connsiteX3-7" fmla="*/ 4835893 w 5196891"/>
                  <a:gd name="connsiteY3-8" fmla="*/ 132398 h 372428"/>
                  <a:gd name="connsiteX4-9" fmla="*/ 4799699 w 5196891"/>
                  <a:gd name="connsiteY4-10" fmla="*/ 263843 h 372428"/>
                  <a:gd name="connsiteX5-11" fmla="*/ 4712068 w 5196891"/>
                  <a:gd name="connsiteY5-12" fmla="*/ 263843 h 372428"/>
                  <a:gd name="connsiteX6-13" fmla="*/ 4698733 w 5196891"/>
                  <a:gd name="connsiteY6-14" fmla="*/ 314325 h 372428"/>
                  <a:gd name="connsiteX7-15" fmla="*/ 4674921 w 5196891"/>
                  <a:gd name="connsiteY7-16" fmla="*/ 256223 h 372428"/>
                  <a:gd name="connsiteX8-17" fmla="*/ 4651108 w 5196891"/>
                  <a:gd name="connsiteY8-18" fmla="*/ 300990 h 372428"/>
                  <a:gd name="connsiteX9-19" fmla="*/ 4606341 w 5196891"/>
                  <a:gd name="connsiteY9-20" fmla="*/ 0 h 372428"/>
                  <a:gd name="connsiteX10-21" fmla="*/ 4551096 w 5196891"/>
                  <a:gd name="connsiteY10-22" fmla="*/ 372428 h 372428"/>
                  <a:gd name="connsiteX11-23" fmla="*/ 4530141 w 5196891"/>
                  <a:gd name="connsiteY11-24" fmla="*/ 263843 h 372428"/>
                  <a:gd name="connsiteX12-25" fmla="*/ 4304399 w 5196891"/>
                  <a:gd name="connsiteY12-26" fmla="*/ 263843 h 372428"/>
                  <a:gd name="connsiteX13-27" fmla="*/ 4274871 w 5196891"/>
                  <a:gd name="connsiteY13-28" fmla="*/ 322898 h 372428"/>
                  <a:gd name="connsiteX14-29" fmla="*/ 4239628 w 5196891"/>
                  <a:gd name="connsiteY14-30" fmla="*/ 129540 h 372428"/>
                  <a:gd name="connsiteX15-31" fmla="*/ 4196766 w 5196891"/>
                  <a:gd name="connsiteY15-32" fmla="*/ 263843 h 372428"/>
                  <a:gd name="connsiteX16-33" fmla="*/ 4110088 w 5196891"/>
                  <a:gd name="connsiteY16-34" fmla="*/ 263843 h 372428"/>
                  <a:gd name="connsiteX17-35" fmla="*/ 4085324 w 5196891"/>
                  <a:gd name="connsiteY17-36" fmla="*/ 300990 h 372428"/>
                  <a:gd name="connsiteX18-37" fmla="*/ 4059606 w 5196891"/>
                  <a:gd name="connsiteY18-38" fmla="*/ 254318 h 372428"/>
                  <a:gd name="connsiteX19-39" fmla="*/ 4026268 w 5196891"/>
                  <a:gd name="connsiteY19-40" fmla="*/ 315278 h 372428"/>
                  <a:gd name="connsiteX20-41" fmla="*/ 3994836 w 5196891"/>
                  <a:gd name="connsiteY20-42" fmla="*/ 51435 h 372428"/>
                  <a:gd name="connsiteX21-43" fmla="*/ 3953878 w 5196891"/>
                  <a:gd name="connsiteY21-44" fmla="*/ 356235 h 372428"/>
                  <a:gd name="connsiteX22-45" fmla="*/ 3926256 w 5196891"/>
                  <a:gd name="connsiteY22-46" fmla="*/ 263843 h 372428"/>
                  <a:gd name="connsiteX23-47" fmla="*/ 3856724 w 5196891"/>
                  <a:gd name="connsiteY23-48" fmla="*/ 263843 h 372428"/>
                  <a:gd name="connsiteX24-49" fmla="*/ 3828149 w 5196891"/>
                  <a:gd name="connsiteY24-50" fmla="*/ 216218 h 372428"/>
                  <a:gd name="connsiteX25-51" fmla="*/ 3795763 w 5196891"/>
                  <a:gd name="connsiteY25-52" fmla="*/ 263843 h 372428"/>
                  <a:gd name="connsiteX26-53" fmla="*/ 0 w 5196891"/>
                  <a:gd name="connsiteY26-54" fmla="*/ 275874 h 372428"/>
                  <a:gd name="connsiteX0-55" fmla="*/ 5196891 w 5196891"/>
                  <a:gd name="connsiteY0-56" fmla="*/ 263843 h 372428"/>
                  <a:gd name="connsiteX1-57" fmla="*/ 4903521 w 5196891"/>
                  <a:gd name="connsiteY1-58" fmla="*/ 263843 h 372428"/>
                  <a:gd name="connsiteX2-59" fmla="*/ 4875899 w 5196891"/>
                  <a:gd name="connsiteY2-60" fmla="*/ 301943 h 372428"/>
                  <a:gd name="connsiteX3-61" fmla="*/ 4835893 w 5196891"/>
                  <a:gd name="connsiteY3-62" fmla="*/ 132398 h 372428"/>
                  <a:gd name="connsiteX4-63" fmla="*/ 4799699 w 5196891"/>
                  <a:gd name="connsiteY4-64" fmla="*/ 263843 h 372428"/>
                  <a:gd name="connsiteX5-65" fmla="*/ 4712068 w 5196891"/>
                  <a:gd name="connsiteY5-66" fmla="*/ 263843 h 372428"/>
                  <a:gd name="connsiteX6-67" fmla="*/ 4698733 w 5196891"/>
                  <a:gd name="connsiteY6-68" fmla="*/ 314325 h 372428"/>
                  <a:gd name="connsiteX7-69" fmla="*/ 4674921 w 5196891"/>
                  <a:gd name="connsiteY7-70" fmla="*/ 256223 h 372428"/>
                  <a:gd name="connsiteX8-71" fmla="*/ 4651108 w 5196891"/>
                  <a:gd name="connsiteY8-72" fmla="*/ 300990 h 372428"/>
                  <a:gd name="connsiteX9-73" fmla="*/ 4606341 w 5196891"/>
                  <a:gd name="connsiteY9-74" fmla="*/ 0 h 372428"/>
                  <a:gd name="connsiteX10-75" fmla="*/ 4551096 w 5196891"/>
                  <a:gd name="connsiteY10-76" fmla="*/ 372428 h 372428"/>
                  <a:gd name="connsiteX11-77" fmla="*/ 4530141 w 5196891"/>
                  <a:gd name="connsiteY11-78" fmla="*/ 263843 h 372428"/>
                  <a:gd name="connsiteX12-79" fmla="*/ 4304399 w 5196891"/>
                  <a:gd name="connsiteY12-80" fmla="*/ 263843 h 372428"/>
                  <a:gd name="connsiteX13-81" fmla="*/ 4274871 w 5196891"/>
                  <a:gd name="connsiteY13-82" fmla="*/ 322898 h 372428"/>
                  <a:gd name="connsiteX14-83" fmla="*/ 4239628 w 5196891"/>
                  <a:gd name="connsiteY14-84" fmla="*/ 129540 h 372428"/>
                  <a:gd name="connsiteX15-85" fmla="*/ 4196766 w 5196891"/>
                  <a:gd name="connsiteY15-86" fmla="*/ 263843 h 372428"/>
                  <a:gd name="connsiteX16-87" fmla="*/ 4110088 w 5196891"/>
                  <a:gd name="connsiteY16-88" fmla="*/ 263843 h 372428"/>
                  <a:gd name="connsiteX17-89" fmla="*/ 4085324 w 5196891"/>
                  <a:gd name="connsiteY17-90" fmla="*/ 300990 h 372428"/>
                  <a:gd name="connsiteX18-91" fmla="*/ 4059606 w 5196891"/>
                  <a:gd name="connsiteY18-92" fmla="*/ 254318 h 372428"/>
                  <a:gd name="connsiteX19-93" fmla="*/ 4026268 w 5196891"/>
                  <a:gd name="connsiteY19-94" fmla="*/ 315278 h 372428"/>
                  <a:gd name="connsiteX20-95" fmla="*/ 3994836 w 5196891"/>
                  <a:gd name="connsiteY20-96" fmla="*/ 51435 h 372428"/>
                  <a:gd name="connsiteX21-97" fmla="*/ 3953878 w 5196891"/>
                  <a:gd name="connsiteY21-98" fmla="*/ 356235 h 372428"/>
                  <a:gd name="connsiteX22-99" fmla="*/ 3926256 w 5196891"/>
                  <a:gd name="connsiteY22-100" fmla="*/ 263843 h 372428"/>
                  <a:gd name="connsiteX23-101" fmla="*/ 3856724 w 5196891"/>
                  <a:gd name="connsiteY23-102" fmla="*/ 263843 h 372428"/>
                  <a:gd name="connsiteX24-103" fmla="*/ 3828149 w 5196891"/>
                  <a:gd name="connsiteY24-104" fmla="*/ 216218 h 372428"/>
                  <a:gd name="connsiteX25-105" fmla="*/ 3795763 w 5196891"/>
                  <a:gd name="connsiteY25-106" fmla="*/ 263843 h 372428"/>
                  <a:gd name="connsiteX26-107" fmla="*/ 0 w 5196891"/>
                  <a:gd name="connsiteY26-108" fmla="*/ 263842 h 372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endParaRPr lang="en-US" dirty="0"/>
              </a:p>
            </p:txBody>
          </p:sp>
          <p:pic>
            <p:nvPicPr>
              <p:cNvPr id="69" name="Picture 68"/>
              <p:cNvPicPr>
                <a:picLocks noChangeAspect="1"/>
              </p:cNvPicPr>
              <p:nvPr/>
            </p:nvPicPr>
            <p:blipFill>
              <a:blip r:embed="rId4"/>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p:spPr>
          </p:pic>
          <p:sp>
            <p:nvSpPr>
              <p:cNvPr id="70" name="Freeform: Shape 69"/>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dirty="0"/>
              </a:p>
            </p:txBody>
          </p:sp>
          <p:pic>
            <p:nvPicPr>
              <p:cNvPr id="71" name="Picture 70"/>
              <p:cNvPicPr>
                <a:picLocks noChangeAspect="1"/>
              </p:cNvPicPr>
              <p:nvPr/>
            </p:nvPicPr>
            <p:blipFill>
              <a:blip r:embed="rId5"/>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p:spPr>
          </p:pic>
          <p:sp>
            <p:nvSpPr>
              <p:cNvPr id="72" name="Freeform: Shape 71"/>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dirty="0"/>
              </a:p>
            </p:txBody>
          </p:sp>
          <p:pic>
            <p:nvPicPr>
              <p:cNvPr id="73" name="Picture 72"/>
              <p:cNvPicPr>
                <a:picLocks noChangeAspect="1"/>
              </p:cNvPicPr>
              <p:nvPr/>
            </p:nvPicPr>
            <p:blipFill>
              <a:blip r:embed="rId6"/>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p:spPr>
          </p:pic>
          <p:sp>
            <p:nvSpPr>
              <p:cNvPr id="74" name="Freeform: Shape 73"/>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dirty="0"/>
              </a:p>
            </p:txBody>
          </p:sp>
          <p:pic>
            <p:nvPicPr>
              <p:cNvPr id="75" name="Picture 74"/>
              <p:cNvPicPr>
                <a:picLocks noChangeAspect="1"/>
              </p:cNvPicPr>
              <p:nvPr/>
            </p:nvPicPr>
            <p:blipFill>
              <a:blip r:embed="rId7"/>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p:spPr>
          </p:pic>
          <p:sp>
            <p:nvSpPr>
              <p:cNvPr id="76" name="Freeform: Shape 75"/>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dirty="0"/>
              </a:p>
            </p:txBody>
          </p:sp>
          <p:pic>
            <p:nvPicPr>
              <p:cNvPr id="77" name="Picture 76"/>
              <p:cNvPicPr>
                <a:picLocks noChangeAspect="1"/>
              </p:cNvPicPr>
              <p:nvPr/>
            </p:nvPicPr>
            <p:blipFill>
              <a:blip r:embed="rId8"/>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p:spPr>
          </p:pic>
          <p:sp>
            <p:nvSpPr>
              <p:cNvPr id="78" name="Freeform: Shape 77"/>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dirty="0"/>
              </a:p>
            </p:txBody>
          </p:sp>
          <p:pic>
            <p:nvPicPr>
              <p:cNvPr id="79" name="Picture 78"/>
              <p:cNvPicPr>
                <a:picLocks noChangeAspect="1"/>
              </p:cNvPicPr>
              <p:nvPr/>
            </p:nvPicPr>
            <p:blipFill>
              <a:blip r:embed="rId9"/>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p:spPr>
          </p:pic>
          <p:sp>
            <p:nvSpPr>
              <p:cNvPr id="80" name="Freeform: Shape 79"/>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dirty="0"/>
              </a:p>
            </p:txBody>
          </p:sp>
          <p:pic>
            <p:nvPicPr>
              <p:cNvPr id="81" name="Picture 80"/>
              <p:cNvPicPr>
                <a:picLocks noChangeAspect="1"/>
              </p:cNvPicPr>
              <p:nvPr/>
            </p:nvPicPr>
            <p:blipFill>
              <a:blip r:embed="rId10"/>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p:spPr>
          </p:pic>
          <p:sp>
            <p:nvSpPr>
              <p:cNvPr id="82" name="Freeform: Shape 81"/>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dirty="0"/>
              </a:p>
            </p:txBody>
          </p:sp>
          <p:pic>
            <p:nvPicPr>
              <p:cNvPr id="83" name="Picture 82"/>
              <p:cNvPicPr>
                <a:picLocks noChangeAspect="1"/>
              </p:cNvPicPr>
              <p:nvPr/>
            </p:nvPicPr>
            <p:blipFill>
              <a:blip r:embed="rId11"/>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p:spPr>
          </p:pic>
          <p:sp>
            <p:nvSpPr>
              <p:cNvPr id="84" name="Freeform: Shape 83"/>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dirty="0"/>
              </a:p>
            </p:txBody>
          </p:sp>
          <p:pic>
            <p:nvPicPr>
              <p:cNvPr id="85" name="Picture 84"/>
              <p:cNvPicPr>
                <a:picLocks noChangeAspect="1"/>
              </p:cNvPicPr>
              <p:nvPr/>
            </p:nvPicPr>
            <p:blipFill>
              <a:blip r:embed="rId12"/>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p:spPr>
          </p:pic>
          <p:sp>
            <p:nvSpPr>
              <p:cNvPr id="86" name="Freeform: Shape 85"/>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dirty="0"/>
              </a:p>
            </p:txBody>
          </p:sp>
          <p:sp>
            <p:nvSpPr>
              <p:cNvPr id="87" name="Freeform: Shape 86"/>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88" name="Freeform: Shape 87"/>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89" name="Freeform: Shape 88"/>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90" name="Freeform: Shape 89"/>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91" name="Freeform: Shape 90"/>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92" name="Freeform: Shape 91"/>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93" name="Freeform: Shape 92"/>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94" name="Freeform: Shape 93"/>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95" name="Freeform: Shape 94"/>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96" name="Freeform: Shape 95"/>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97" name="Freeform: Shape 96"/>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98" name="Freeform: Shape 97"/>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99" name="Freeform: Shape 98"/>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100" name="Freeform: Shape 99"/>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101" name="Freeform: Shape 100"/>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102" name="Freeform: Shape 101"/>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103" name="Freeform: Shape 102"/>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104" name="Freeform: Shape 103"/>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105" name="Freeform: Shape 104"/>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106" name="Freeform: Shape 105"/>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107" name="Freeform: Shape 106"/>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108" name="Freeform: Shape 107"/>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109" name="Freeform: Shape 108"/>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110" name="Freeform: Shape 109"/>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111" name="Freeform: Shape 110"/>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112" name="Freeform: Shape 111"/>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113" name="Freeform: Shape 112"/>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114" name="Freeform: Shape 113"/>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dirty="0"/>
              </a:p>
            </p:txBody>
          </p:sp>
          <p:sp>
            <p:nvSpPr>
              <p:cNvPr id="115" name="Freeform: Shape 114"/>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dirty="0"/>
              </a:p>
            </p:txBody>
          </p:sp>
        </p:grpSp>
        <p:sp>
          <p:nvSpPr>
            <p:cNvPr id="126" name="Oval 50"/>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7" name="Heart 17"/>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8" name="Rounded Rectangle 25"/>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9" name="Chord 32"/>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0" name="Rounded Rectangle 40"/>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2" name="Rounded Rectangle 17"/>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3" name="Oval 25"/>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4" name="Block Arc 20"/>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35" name="Trapezoid 28"/>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sp>
        <p:nvSpPr>
          <p:cNvPr id="2" name="TextBox 1"/>
          <p:cNvSpPr txBox="1"/>
          <p:nvPr/>
        </p:nvSpPr>
        <p:spPr>
          <a:xfrm>
            <a:off x="69112" y="0"/>
            <a:ext cx="3122317" cy="646331"/>
          </a:xfrm>
          <a:prstGeom prst="rect">
            <a:avLst/>
          </a:prstGeom>
          <a:noFill/>
        </p:spPr>
        <p:txBody>
          <a:bodyPr wrap="square" rtlCol="0">
            <a:spAutoFit/>
          </a:bodyPr>
          <a:lstStyle/>
          <a:p>
            <a:r>
              <a:rPr lang="en-US" sz="3600" dirty="0">
                <a:solidFill>
                  <a:schemeClr val="bg1"/>
                </a:solidFill>
              </a:rPr>
              <a:t>Assumptions</a:t>
            </a:r>
          </a:p>
        </p:txBody>
      </p:sp>
      <p:cxnSp>
        <p:nvCxnSpPr>
          <p:cNvPr id="4" name="Straight Connector 3"/>
          <p:cNvCxnSpPr/>
          <p:nvPr/>
        </p:nvCxnSpPr>
        <p:spPr>
          <a:xfrm>
            <a:off x="6085596" y="1121225"/>
            <a:ext cx="5477" cy="5736775"/>
          </a:xfrm>
          <a:prstGeom prst="line">
            <a:avLst/>
          </a:prstGeom>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982162" y="1119552"/>
            <a:ext cx="3767652" cy="461665"/>
          </a:xfrm>
          <a:prstGeom prst="rect">
            <a:avLst/>
          </a:prstGeom>
          <a:noFill/>
        </p:spPr>
        <p:txBody>
          <a:bodyPr wrap="square" rtlCol="0">
            <a:spAutoFit/>
          </a:bodyPr>
          <a:lstStyle/>
          <a:p>
            <a:pPr algn="ctr"/>
            <a:r>
              <a:rPr lang="en-US" sz="2400" dirty="0"/>
              <a:t>CHI SQUARE TEST</a:t>
            </a:r>
          </a:p>
        </p:txBody>
      </p:sp>
      <p:sp>
        <p:nvSpPr>
          <p:cNvPr id="9" name="TextBox 8"/>
          <p:cNvSpPr txBox="1"/>
          <p:nvPr/>
        </p:nvSpPr>
        <p:spPr>
          <a:xfrm>
            <a:off x="7136087" y="1092692"/>
            <a:ext cx="4397189" cy="461665"/>
          </a:xfrm>
          <a:prstGeom prst="rect">
            <a:avLst/>
          </a:prstGeom>
          <a:noFill/>
        </p:spPr>
        <p:txBody>
          <a:bodyPr wrap="square" rtlCol="0">
            <a:spAutoFit/>
          </a:bodyPr>
          <a:lstStyle/>
          <a:p>
            <a:pPr algn="ctr"/>
            <a:r>
              <a:rPr lang="en-US" sz="2400" dirty="0"/>
              <a:t>SIGNIFICANCE OF T TEST</a:t>
            </a:r>
          </a:p>
        </p:txBody>
      </p:sp>
      <p:cxnSp>
        <p:nvCxnSpPr>
          <p:cNvPr id="11" name="Straight Connector 10"/>
          <p:cNvCxnSpPr/>
          <p:nvPr/>
        </p:nvCxnSpPr>
        <p:spPr>
          <a:xfrm>
            <a:off x="0" y="1472186"/>
            <a:ext cx="121920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0" y="1472186"/>
                <a:ext cx="6085596" cy="6063198"/>
              </a:xfrm>
              <a:prstGeom prst="rect">
                <a:avLst/>
              </a:prstGeom>
              <a:noFill/>
            </p:spPr>
            <p:txBody>
              <a:bodyPr wrap="square" rtlCol="0">
                <a:spAutoFit/>
              </a:bodyPr>
              <a:lstStyle/>
              <a:p>
                <a:pPr marL="400050" indent="-400050">
                  <a:buFont typeface="+mj-lt"/>
                  <a:buAutoNum type="romanUcPeriod"/>
                </a:pPr>
                <a:r>
                  <a:rPr lang="en-US" sz="1600" dirty="0"/>
                  <a:t>The data in the cells should be frequencies, or counts of cases rather than percentages or some other transformations of the data.</a:t>
                </a:r>
              </a:p>
              <a:p>
                <a:pPr marL="400050" indent="-400050">
                  <a:buFont typeface="+mj-lt"/>
                  <a:buAutoNum type="romanUcPeriod"/>
                </a:pPr>
                <a:r>
                  <a:rPr lang="en-US" sz="1600" dirty="0"/>
                  <a:t>The levels ( or categories) of the variables are mutually exclusive. That is, a particular subjects fits into one and only one level of each of the variables.</a:t>
                </a:r>
              </a:p>
              <a:p>
                <a:pPr marL="400050" indent="-400050">
                  <a:buFont typeface="+mj-lt"/>
                  <a:buAutoNum type="romanUcPeriod"/>
                </a:pPr>
                <a:r>
                  <a:rPr lang="en-US" sz="1600" dirty="0"/>
                  <a:t>Each subject may contribute data to one and only one cell in the </a:t>
                </a:r>
                <a14:m>
                  <m:oMath xmlns:m="http://schemas.openxmlformats.org/officeDocument/2006/math">
                    <m:r>
                      <m:rPr>
                        <m:sty m:val="p"/>
                      </m:rPr>
                      <a:rPr lang="en-US" sz="1600" b="0" i="0" smtClean="0">
                        <a:latin typeface="Cambria Math" panose="02040503050406030204" pitchFamily="18" charset="0"/>
                        <a:ea typeface="Cambria Math" panose="02040503050406030204" pitchFamily="18" charset="0"/>
                      </a:rPr>
                      <m:t>χ</m:t>
                    </m:r>
                    <m:r>
                      <a:rPr lang="en-US" sz="1600" b="0" i="0" smtClean="0">
                        <a:latin typeface="Cambria Math" panose="02040503050406030204" pitchFamily="18" charset="0"/>
                        <a:ea typeface="Cambria Math" panose="02040503050406030204" pitchFamily="18" charset="0"/>
                      </a:rPr>
                      <m:t>2.</m:t>
                    </m:r>
                  </m:oMath>
                </a14:m>
                <a:endParaRPr lang="en-US" sz="1600" dirty="0">
                  <a:ea typeface="Cambria Math" panose="02040503050406030204" pitchFamily="18" charset="0"/>
                </a:endParaRPr>
              </a:p>
              <a:p>
                <a:pPr marL="400050" indent="-400050">
                  <a:buFont typeface="+mj-lt"/>
                  <a:buAutoNum type="romanUcPeriod"/>
                </a:pPr>
                <a:r>
                  <a:rPr lang="en-US" sz="1600" dirty="0">
                    <a:ea typeface="Cambria Math" panose="02040503050406030204" pitchFamily="18" charset="0"/>
                  </a:rPr>
                  <a:t>The study groups must be independent. This means that a different test must be used if the two groups are related.</a:t>
                </a:r>
              </a:p>
              <a:p>
                <a:pPr marL="400050" indent="-400050">
                  <a:buFont typeface="+mj-lt"/>
                  <a:buAutoNum type="romanUcPeriod"/>
                </a:pPr>
                <a:r>
                  <a:rPr lang="en-US" sz="1600" dirty="0">
                    <a:ea typeface="Cambria Math" panose="02040503050406030204" pitchFamily="18" charset="0"/>
                  </a:rPr>
                  <a:t>There are two variables and both are measured as categories, usually at the nominal level. However, data may be ordinal data. Interval or ratio data that have been collapsed into ordinal categories may also be used. While Chi-square has no rule about limiting the number of cells. A very large number of sets can make it difficult to meet assumptions and to interpret the meaning of the results.</a:t>
                </a:r>
              </a:p>
              <a:p>
                <a:pPr marL="400050" indent="-400050">
                  <a:buFont typeface="+mj-lt"/>
                  <a:buAutoNum type="romanUcPeriod"/>
                </a:pPr>
                <a:r>
                  <a:rPr lang="en-US" sz="1600" dirty="0">
                    <a:ea typeface="Cambria Math" panose="02040503050406030204" pitchFamily="18" charset="0"/>
                  </a:rPr>
                  <a:t>The value of the cells expected should be 5 or more in at least 80% of the cells and no cells should have an expected of less than one. The assumptions is most likely to be met if the sample size equals at least the number of cells multiplied by 5.</a:t>
                </a:r>
              </a:p>
              <a:p>
                <a:pPr marL="400050" indent="-400050">
                  <a:buFont typeface="+mj-lt"/>
                  <a:buAutoNum type="romanUcPeriod"/>
                </a:pPr>
                <a:endParaRPr lang="en-US" dirty="0">
                  <a:ea typeface="Cambria Math" panose="02040503050406030204" pitchFamily="18" charset="0"/>
                </a:endParaRPr>
              </a:p>
              <a:p>
                <a:pPr marL="400050" indent="-400050">
                  <a:buFont typeface="+mj-lt"/>
                  <a:buAutoNum type="romanUcPeriod"/>
                </a:pPr>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0" y="1472186"/>
                <a:ext cx="6085596" cy="6063198"/>
              </a:xfrm>
              <a:prstGeom prst="rect">
                <a:avLst/>
              </a:prstGeom>
              <a:blipFill rotWithShape="0">
                <a:blip r:embed="rId13"/>
                <a:stretch>
                  <a:fillRect l="-401" t="-302" r="-902"/>
                </a:stretch>
              </a:blipFill>
            </p:spPr>
            <p:txBody>
              <a:bodyPr/>
              <a:lstStyle/>
              <a:p>
                <a:r>
                  <a:rPr lang="en-US">
                    <a:noFill/>
                  </a:rPr>
                  <a:t> </a:t>
                </a:r>
              </a:p>
            </p:txBody>
          </p:sp>
        </mc:Fallback>
      </mc:AlternateContent>
      <p:cxnSp>
        <p:nvCxnSpPr>
          <p:cNvPr id="18" name="Straight Connector 17"/>
          <p:cNvCxnSpPr/>
          <p:nvPr/>
        </p:nvCxnSpPr>
        <p:spPr>
          <a:xfrm flipH="1">
            <a:off x="0" y="1092692"/>
            <a:ext cx="12192000" cy="21199"/>
          </a:xfrm>
          <a:prstGeom prst="line">
            <a:avLst/>
          </a:prstGeom>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6085596" y="1479521"/>
            <a:ext cx="6106404" cy="2862322"/>
          </a:xfrm>
          <a:prstGeom prst="rect">
            <a:avLst/>
          </a:prstGeom>
          <a:noFill/>
        </p:spPr>
        <p:txBody>
          <a:bodyPr wrap="square" rtlCol="0">
            <a:spAutoFit/>
          </a:bodyPr>
          <a:lstStyle/>
          <a:p>
            <a:pPr marL="400050" indent="-400050">
              <a:buFont typeface="+mj-lt"/>
              <a:buAutoNum type="romanUcPeriod"/>
            </a:pPr>
            <a:r>
              <a:rPr lang="en-US" dirty="0"/>
              <a:t>The dependent variable must be continuous (interval/ratio).</a:t>
            </a:r>
          </a:p>
          <a:p>
            <a:pPr marL="400050" indent="-400050">
              <a:buFont typeface="+mj-lt"/>
              <a:buAutoNum type="romanUcPeriod"/>
            </a:pPr>
            <a:r>
              <a:rPr lang="en-US" dirty="0"/>
              <a:t>The observations are independent of one another.</a:t>
            </a:r>
          </a:p>
          <a:p>
            <a:pPr marL="400050" indent="-400050">
              <a:buFont typeface="+mj-lt"/>
              <a:buAutoNum type="romanUcPeriod"/>
            </a:pPr>
            <a:r>
              <a:rPr lang="en-US" dirty="0"/>
              <a:t>The dependent variable should be approximately normally distributed.</a:t>
            </a:r>
          </a:p>
          <a:p>
            <a:pPr marL="400050" indent="-400050">
              <a:buFont typeface="+mj-lt"/>
              <a:buAutoNum type="romanUcPeriod"/>
            </a:pPr>
            <a:r>
              <a:rPr lang="en-US" dirty="0"/>
              <a:t>The dependent variable should not contain any outliers</a:t>
            </a:r>
          </a:p>
          <a:p>
            <a:pPr marL="400050" indent="-400050">
              <a:buFont typeface="+mj-lt"/>
              <a:buAutoNum type="romanUcPeriod"/>
            </a:pPr>
            <a:r>
              <a:rPr lang="en-US" dirty="0"/>
              <a:t>The population variances are equal</a:t>
            </a:r>
          </a:p>
          <a:p>
            <a:endParaRPr lang="en-US" dirty="0"/>
          </a:p>
          <a:p>
            <a:pPr marL="400050" indent="-400050">
              <a:buFont typeface="+mj-lt"/>
              <a:buAutoNum type="romanUcPeriod"/>
            </a:pP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 calcmode="lin" valueType="num">
                                      <p:cBhvr>
                                        <p:cTn id="7" dur="2000" fill="hold"/>
                                        <p:tgtEl>
                                          <p:spTgt spid="136"/>
                                        </p:tgtEl>
                                        <p:attrNameLst>
                                          <p:attrName>ppt_w</p:attrName>
                                        </p:attrNameLst>
                                      </p:cBhvr>
                                      <p:tavLst>
                                        <p:tav tm="0">
                                          <p:val>
                                            <p:fltVal val="0"/>
                                          </p:val>
                                        </p:tav>
                                        <p:tav tm="100000">
                                          <p:val>
                                            <p:strVal val="#ppt_w"/>
                                          </p:val>
                                        </p:tav>
                                      </p:tavLst>
                                    </p:anim>
                                    <p:anim calcmode="lin" valueType="num">
                                      <p:cBhvr>
                                        <p:cTn id="8" dur="2000" fill="hold"/>
                                        <p:tgtEl>
                                          <p:spTgt spid="136"/>
                                        </p:tgtEl>
                                        <p:attrNameLst>
                                          <p:attrName>ppt_h</p:attrName>
                                        </p:attrNameLst>
                                      </p:cBhvr>
                                      <p:tavLst>
                                        <p:tav tm="0">
                                          <p:val>
                                            <p:fltVal val="0"/>
                                          </p:val>
                                        </p:tav>
                                        <p:tav tm="100000">
                                          <p:val>
                                            <p:strVal val="#ppt_h"/>
                                          </p:val>
                                        </p:tav>
                                      </p:tavLst>
                                    </p:anim>
                                    <p:anim calcmode="lin" valueType="num">
                                      <p:cBhvr>
                                        <p:cTn id="9" dur="2000" fill="hold"/>
                                        <p:tgtEl>
                                          <p:spTgt spid="136"/>
                                        </p:tgtEl>
                                        <p:attrNameLst>
                                          <p:attrName>style.rotation</p:attrName>
                                        </p:attrNameLst>
                                      </p:cBhvr>
                                      <p:tavLst>
                                        <p:tav tm="0">
                                          <p:val>
                                            <p:fltVal val="90"/>
                                          </p:val>
                                        </p:tav>
                                        <p:tav tm="100000">
                                          <p:val>
                                            <p:fltVal val="0"/>
                                          </p:val>
                                        </p:tav>
                                      </p:tavLst>
                                    </p:anim>
                                    <p:animEffect transition="in" filter="fade">
                                      <p:cBhvr>
                                        <p:cTn id="10" dur="2000"/>
                                        <p:tgtEl>
                                          <p:spTgt spid="13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2000" fill="hold"/>
                                        <p:tgtEl>
                                          <p:spTgt spid="2"/>
                                        </p:tgtEl>
                                        <p:attrNameLst>
                                          <p:attrName>ppt_w</p:attrName>
                                        </p:attrNameLst>
                                      </p:cBhvr>
                                      <p:tavLst>
                                        <p:tav tm="0">
                                          <p:val>
                                            <p:fltVal val="0"/>
                                          </p:val>
                                        </p:tav>
                                        <p:tav tm="100000">
                                          <p:val>
                                            <p:strVal val="#ppt_w"/>
                                          </p:val>
                                        </p:tav>
                                      </p:tavLst>
                                    </p:anim>
                                    <p:anim calcmode="lin" valueType="num">
                                      <p:cBhvr>
                                        <p:cTn id="14" dur="2000" fill="hold"/>
                                        <p:tgtEl>
                                          <p:spTgt spid="2"/>
                                        </p:tgtEl>
                                        <p:attrNameLst>
                                          <p:attrName>ppt_h</p:attrName>
                                        </p:attrNameLst>
                                      </p:cBhvr>
                                      <p:tavLst>
                                        <p:tav tm="0">
                                          <p:val>
                                            <p:fltVal val="0"/>
                                          </p:val>
                                        </p:tav>
                                        <p:tav tm="100000">
                                          <p:val>
                                            <p:strVal val="#ppt_h"/>
                                          </p:val>
                                        </p:tav>
                                      </p:tavLst>
                                    </p:anim>
                                    <p:anim calcmode="lin" valueType="num">
                                      <p:cBhvr>
                                        <p:cTn id="15" dur="2000" fill="hold"/>
                                        <p:tgtEl>
                                          <p:spTgt spid="2"/>
                                        </p:tgtEl>
                                        <p:attrNameLst>
                                          <p:attrName>style.rotation</p:attrName>
                                        </p:attrNameLst>
                                      </p:cBhvr>
                                      <p:tavLst>
                                        <p:tav tm="0">
                                          <p:val>
                                            <p:fltVal val="90"/>
                                          </p:val>
                                        </p:tav>
                                        <p:tav tm="100000">
                                          <p:val>
                                            <p:fltVal val="0"/>
                                          </p:val>
                                        </p:tav>
                                      </p:tavLst>
                                    </p:anim>
                                    <p:animEffect transition="in" filter="fade">
                                      <p:cBhvr>
                                        <p:cTn id="16" dur="2000"/>
                                        <p:tgtEl>
                                          <p:spTgt spid="2"/>
                                        </p:tgtEl>
                                      </p:cBhvr>
                                    </p:animEffect>
                                  </p:childTnLst>
                                </p:cTn>
                              </p:par>
                            </p:childTnLst>
                          </p:cTn>
                        </p:par>
                        <p:par>
                          <p:cTn id="17" fill="hold">
                            <p:stCondLst>
                              <p:cond delay="2000"/>
                            </p:stCondLst>
                            <p:childTnLst>
                              <p:par>
                                <p:cTn id="18" presetID="2" presetClass="entr" presetSubtype="4"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2000" fill="hold"/>
                                        <p:tgtEl>
                                          <p:spTgt spid="4"/>
                                        </p:tgtEl>
                                        <p:attrNameLst>
                                          <p:attrName>ppt_x</p:attrName>
                                        </p:attrNameLst>
                                      </p:cBhvr>
                                      <p:tavLst>
                                        <p:tav tm="0">
                                          <p:val>
                                            <p:strVal val="#ppt_x"/>
                                          </p:val>
                                        </p:tav>
                                        <p:tav tm="100000">
                                          <p:val>
                                            <p:strVal val="#ppt_x"/>
                                          </p:val>
                                        </p:tav>
                                      </p:tavLst>
                                    </p:anim>
                                    <p:anim calcmode="lin" valueType="num">
                                      <p:cBhvr additive="base">
                                        <p:cTn id="21" dur="2000" fill="hold"/>
                                        <p:tgtEl>
                                          <p:spTgt spid="4"/>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2000" fill="hold"/>
                                        <p:tgtEl>
                                          <p:spTgt spid="8"/>
                                        </p:tgtEl>
                                        <p:attrNameLst>
                                          <p:attrName>ppt_x</p:attrName>
                                        </p:attrNameLst>
                                      </p:cBhvr>
                                      <p:tavLst>
                                        <p:tav tm="0">
                                          <p:val>
                                            <p:strVal val="#ppt_x"/>
                                          </p:val>
                                        </p:tav>
                                        <p:tav tm="100000">
                                          <p:val>
                                            <p:strVal val="#ppt_x"/>
                                          </p:val>
                                        </p:tav>
                                      </p:tavLst>
                                    </p:anim>
                                    <p:anim calcmode="lin" valueType="num">
                                      <p:cBhvr additive="base">
                                        <p:cTn id="25" dur="2000" fill="hold"/>
                                        <p:tgtEl>
                                          <p:spTgt spid="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2000" fill="hold"/>
                                        <p:tgtEl>
                                          <p:spTgt spid="9"/>
                                        </p:tgtEl>
                                        <p:attrNameLst>
                                          <p:attrName>ppt_x</p:attrName>
                                        </p:attrNameLst>
                                      </p:cBhvr>
                                      <p:tavLst>
                                        <p:tav tm="0">
                                          <p:val>
                                            <p:strVal val="#ppt_x"/>
                                          </p:val>
                                        </p:tav>
                                        <p:tav tm="100000">
                                          <p:val>
                                            <p:strVal val="#ppt_x"/>
                                          </p:val>
                                        </p:tav>
                                      </p:tavLst>
                                    </p:anim>
                                    <p:anim calcmode="lin" valueType="num">
                                      <p:cBhvr additive="base">
                                        <p:cTn id="29" dur="2000" fill="hold"/>
                                        <p:tgtEl>
                                          <p:spTgt spid="9"/>
                                        </p:tgtEl>
                                        <p:attrNameLst>
                                          <p:attrName>ppt_y</p:attrName>
                                        </p:attrNameLst>
                                      </p:cBhvr>
                                      <p:tavLst>
                                        <p:tav tm="0">
                                          <p:val>
                                            <p:strVal val="1+#ppt_h/2"/>
                                          </p:val>
                                        </p:tav>
                                        <p:tav tm="100000">
                                          <p:val>
                                            <p:strVal val="#ppt_y"/>
                                          </p:val>
                                        </p:tav>
                                      </p:tavLst>
                                    </p:anim>
                                  </p:childTnLst>
                                </p:cTn>
                              </p:par>
                            </p:childTnLst>
                          </p:cTn>
                        </p:par>
                        <p:par>
                          <p:cTn id="30" fill="hold">
                            <p:stCondLst>
                              <p:cond delay="4000"/>
                            </p:stCondLst>
                            <p:childTnLst>
                              <p:par>
                                <p:cTn id="31" presetID="22" presetClass="entr" presetSubtype="8"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2000"/>
                                        <p:tgtEl>
                                          <p:spTgt spid="1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2000"/>
                                        <p:tgtEl>
                                          <p:spTgt spid="23"/>
                                        </p:tgtEl>
                                      </p:cBhvr>
                                    </p:animEffect>
                                  </p:childTnLst>
                                </p:cTn>
                              </p:par>
                              <p:par>
                                <p:cTn id="37" presetID="22" presetClass="entr" presetSubtype="8"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2000"/>
                                        <p:tgtEl>
                                          <p:spTgt spid="18"/>
                                        </p:tgtEl>
                                      </p:cBhvr>
                                    </p:animEffect>
                                  </p:childTnLst>
                                </p:cTn>
                              </p:par>
                              <p:par>
                                <p:cTn id="40" presetID="22" presetClass="entr" presetSubtype="8"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2"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5" y="1"/>
            <a:ext cx="12191835" cy="311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0" y="3115098"/>
            <a:ext cx="12191835" cy="374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824387" y="-38563"/>
            <a:ext cx="9795163" cy="1446550"/>
          </a:xfrm>
          <a:prstGeom prst="rect">
            <a:avLst/>
          </a:prstGeom>
          <a:noFill/>
        </p:spPr>
        <p:txBody>
          <a:bodyPr wrap="square" rtlCol="0">
            <a:spAutoFit/>
          </a:bodyPr>
          <a:lstStyle/>
          <a:p>
            <a:r>
              <a:rPr lang="en-US" sz="4400" cap="all" dirty="0">
                <a:solidFill>
                  <a:prstClr val="white"/>
                </a:solidFill>
                <a:latin typeface="Tw Cen MT" panose="020B0602020104020603"/>
              </a:rPr>
              <a:t>Chi square relation between             </a:t>
            </a:r>
            <a:br>
              <a:rPr lang="en-US" sz="4400" cap="all" dirty="0">
                <a:solidFill>
                  <a:prstClr val="white"/>
                </a:solidFill>
                <a:latin typeface="Tw Cen MT" panose="020B0602020104020603"/>
              </a:rPr>
            </a:br>
            <a:r>
              <a:rPr lang="en-US" sz="4400" cap="all" dirty="0">
                <a:solidFill>
                  <a:prstClr val="white"/>
                </a:solidFill>
                <a:latin typeface="Tw Cen MT" panose="020B0602020104020603"/>
              </a:rPr>
              <a:t>          </a:t>
            </a:r>
            <a:r>
              <a:rPr lang="en-US" sz="4400" cap="all" dirty="0">
                <a:solidFill>
                  <a:prstClr val="black"/>
                </a:solidFill>
                <a:latin typeface="Tw Cen MT" panose="020B0602020104020603"/>
              </a:rPr>
              <a:t>Gender</a:t>
            </a:r>
            <a:r>
              <a:rPr lang="en-US" sz="4400" cap="all" dirty="0">
                <a:solidFill>
                  <a:prstClr val="white"/>
                </a:solidFill>
                <a:latin typeface="Tw Cen MT" panose="020B0602020104020603"/>
              </a:rPr>
              <a:t> &amp; </a:t>
            </a:r>
            <a:r>
              <a:rPr lang="en-US" sz="4400" cap="all" dirty="0">
                <a:latin typeface="Tw Cen MT" panose="020B0602020104020603"/>
              </a:rPr>
              <a:t>STROKE</a:t>
            </a:r>
            <a:endParaRPr lang="en-US" sz="4400" dirty="0"/>
          </a:p>
        </p:txBody>
      </p:sp>
      <p:sp>
        <p:nvSpPr>
          <p:cNvPr id="8" name="Freeform 108"/>
          <p:cNvSpPr/>
          <p:nvPr/>
        </p:nvSpPr>
        <p:spPr>
          <a:xfrm flipH="1">
            <a:off x="10555940" y="1252299"/>
            <a:ext cx="1452969" cy="1149205"/>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002060"/>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sz="2700"/>
          </a:p>
        </p:txBody>
      </p:sp>
      <p:sp>
        <p:nvSpPr>
          <p:cNvPr id="9" name="Round Same Side Corner Rectangle 8"/>
          <p:cNvSpPr/>
          <p:nvPr/>
        </p:nvSpPr>
        <p:spPr>
          <a:xfrm>
            <a:off x="261310" y="1428259"/>
            <a:ext cx="596819" cy="1148759"/>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1" fmla="*/ 280204 w 1489775"/>
              <a:gd name="connsiteY0-2" fmla="*/ 750754 h 3923699"/>
              <a:gd name="connsiteX1-3" fmla="*/ 1209570 w 1489775"/>
              <a:gd name="connsiteY1-4" fmla="*/ 750754 h 3923699"/>
              <a:gd name="connsiteX2-5" fmla="*/ 1489774 w 1489775"/>
              <a:gd name="connsiteY2-6" fmla="*/ 1030958 h 3923699"/>
              <a:gd name="connsiteX3-7" fmla="*/ 1489774 w 1489775"/>
              <a:gd name="connsiteY3-8" fmla="*/ 1293518 h 3923699"/>
              <a:gd name="connsiteX4-9" fmla="*/ 1489775 w 1489775"/>
              <a:gd name="connsiteY4-10" fmla="*/ 1293518 h 3923699"/>
              <a:gd name="connsiteX5-11" fmla="*/ 1489775 w 1489775"/>
              <a:gd name="connsiteY5-12" fmla="*/ 2063902 h 3923699"/>
              <a:gd name="connsiteX6-13" fmla="*/ 1345759 w 1489775"/>
              <a:gd name="connsiteY6-14" fmla="*/ 2207918 h 3923699"/>
              <a:gd name="connsiteX7-15" fmla="*/ 1201743 w 1489775"/>
              <a:gd name="connsiteY7-16" fmla="*/ 2063902 h 3923699"/>
              <a:gd name="connsiteX8-17" fmla="*/ 1201743 w 1489775"/>
              <a:gd name="connsiteY8-18" fmla="*/ 1390678 h 3923699"/>
              <a:gd name="connsiteX9-19" fmla="*/ 1158887 w 1489775"/>
              <a:gd name="connsiteY9-20" fmla="*/ 1390678 h 3923699"/>
              <a:gd name="connsiteX10-21" fmla="*/ 1151853 w 1489775"/>
              <a:gd name="connsiteY10-22" fmla="*/ 3743699 h 3923699"/>
              <a:gd name="connsiteX11-23" fmla="*/ 971853 w 1489775"/>
              <a:gd name="connsiteY11-24" fmla="*/ 3923699 h 3923699"/>
              <a:gd name="connsiteX12-25" fmla="*/ 791853 w 1489775"/>
              <a:gd name="connsiteY12-26" fmla="*/ 3743699 h 3923699"/>
              <a:gd name="connsiteX13-27" fmla="*/ 791853 w 1489775"/>
              <a:gd name="connsiteY13-28" fmla="*/ 2305078 h 3923699"/>
              <a:gd name="connsiteX14-29" fmla="*/ 683854 w 1489775"/>
              <a:gd name="connsiteY14-30" fmla="*/ 2305078 h 3923699"/>
              <a:gd name="connsiteX15-31" fmla="*/ 683854 w 1489775"/>
              <a:gd name="connsiteY15-32" fmla="*/ 3743698 h 3923699"/>
              <a:gd name="connsiteX16-33" fmla="*/ 503854 w 1489775"/>
              <a:gd name="connsiteY16-34" fmla="*/ 3923698 h 3923699"/>
              <a:gd name="connsiteX17-35" fmla="*/ 323854 w 1489775"/>
              <a:gd name="connsiteY17-36" fmla="*/ 3743698 h 3923699"/>
              <a:gd name="connsiteX18-37" fmla="*/ 323854 w 1489775"/>
              <a:gd name="connsiteY18-38" fmla="*/ 2238914 h 3923699"/>
              <a:gd name="connsiteX19-39" fmla="*/ 330887 w 1489775"/>
              <a:gd name="connsiteY19-40" fmla="*/ 2238914 h 3923699"/>
              <a:gd name="connsiteX20-41" fmla="*/ 330887 w 1489775"/>
              <a:gd name="connsiteY20-42" fmla="*/ 1390678 h 3923699"/>
              <a:gd name="connsiteX21-43" fmla="*/ 288033 w 1489775"/>
              <a:gd name="connsiteY21-44" fmla="*/ 1390678 h 3923699"/>
              <a:gd name="connsiteX22-45" fmla="*/ 288033 w 1489775"/>
              <a:gd name="connsiteY22-46" fmla="*/ 2063902 h 3923699"/>
              <a:gd name="connsiteX23-47" fmla="*/ 144017 w 1489775"/>
              <a:gd name="connsiteY23-48" fmla="*/ 2207918 h 3923699"/>
              <a:gd name="connsiteX24-49" fmla="*/ 1 w 1489775"/>
              <a:gd name="connsiteY24-50" fmla="*/ 2063902 h 3923699"/>
              <a:gd name="connsiteX25-51" fmla="*/ 1 w 1489775"/>
              <a:gd name="connsiteY25-52" fmla="*/ 1390678 h 3923699"/>
              <a:gd name="connsiteX26-53" fmla="*/ 0 w 1489775"/>
              <a:gd name="connsiteY26-54" fmla="*/ 1390678 h 3923699"/>
              <a:gd name="connsiteX27-55" fmla="*/ 0 w 1489775"/>
              <a:gd name="connsiteY27-56" fmla="*/ 1030958 h 3923699"/>
              <a:gd name="connsiteX28-57" fmla="*/ 280204 w 1489775"/>
              <a:gd name="connsiteY28-58" fmla="*/ 750754 h 3923699"/>
              <a:gd name="connsiteX29-59" fmla="*/ 744888 w 1489775"/>
              <a:gd name="connsiteY29-60" fmla="*/ 0 h 3923699"/>
              <a:gd name="connsiteX30-61" fmla="*/ 1082199 w 1489775"/>
              <a:gd name="connsiteY30-62" fmla="*/ 337311 h 3923699"/>
              <a:gd name="connsiteX31-63" fmla="*/ 744888 w 1489775"/>
              <a:gd name="connsiteY31-64" fmla="*/ 674622 h 3923699"/>
              <a:gd name="connsiteX32-65" fmla="*/ 407577 w 1489775"/>
              <a:gd name="connsiteY32-66" fmla="*/ 337311 h 3923699"/>
              <a:gd name="connsiteX33-67" fmla="*/ 744888 w 1489775"/>
              <a:gd name="connsiteY33-68" fmla="*/ 0 h 3923699"/>
              <a:gd name="connsiteX0-69" fmla="*/ 280204 w 1489775"/>
              <a:gd name="connsiteY0-70" fmla="*/ 750754 h 3923699"/>
              <a:gd name="connsiteX1-71" fmla="*/ 1209570 w 1489775"/>
              <a:gd name="connsiteY1-72" fmla="*/ 750754 h 3923699"/>
              <a:gd name="connsiteX2-73" fmla="*/ 1489774 w 1489775"/>
              <a:gd name="connsiteY2-74" fmla="*/ 1030958 h 3923699"/>
              <a:gd name="connsiteX3-75" fmla="*/ 1489774 w 1489775"/>
              <a:gd name="connsiteY3-76" fmla="*/ 1293518 h 3923699"/>
              <a:gd name="connsiteX4-77" fmla="*/ 1489775 w 1489775"/>
              <a:gd name="connsiteY4-78" fmla="*/ 1293518 h 3923699"/>
              <a:gd name="connsiteX5-79" fmla="*/ 1489775 w 1489775"/>
              <a:gd name="connsiteY5-80" fmla="*/ 2063902 h 3923699"/>
              <a:gd name="connsiteX6-81" fmla="*/ 1345759 w 1489775"/>
              <a:gd name="connsiteY6-82" fmla="*/ 2207918 h 3923699"/>
              <a:gd name="connsiteX7-83" fmla="*/ 1201743 w 1489775"/>
              <a:gd name="connsiteY7-84" fmla="*/ 2063902 h 3923699"/>
              <a:gd name="connsiteX8-85" fmla="*/ 1201743 w 1489775"/>
              <a:gd name="connsiteY8-86" fmla="*/ 1390678 h 3923699"/>
              <a:gd name="connsiteX9-87" fmla="*/ 1158887 w 1489775"/>
              <a:gd name="connsiteY9-88" fmla="*/ 1390678 h 3923699"/>
              <a:gd name="connsiteX10-89" fmla="*/ 1151853 w 1489775"/>
              <a:gd name="connsiteY10-90" fmla="*/ 3743699 h 3923699"/>
              <a:gd name="connsiteX11-91" fmla="*/ 971853 w 1489775"/>
              <a:gd name="connsiteY11-92" fmla="*/ 3923699 h 3923699"/>
              <a:gd name="connsiteX12-93" fmla="*/ 791853 w 1489775"/>
              <a:gd name="connsiteY12-94" fmla="*/ 3743699 h 3923699"/>
              <a:gd name="connsiteX13-95" fmla="*/ 791853 w 1489775"/>
              <a:gd name="connsiteY13-96" fmla="*/ 2305078 h 3923699"/>
              <a:gd name="connsiteX14-97" fmla="*/ 683854 w 1489775"/>
              <a:gd name="connsiteY14-98" fmla="*/ 2305078 h 3923699"/>
              <a:gd name="connsiteX15-99" fmla="*/ 683854 w 1489775"/>
              <a:gd name="connsiteY15-100" fmla="*/ 3743698 h 3923699"/>
              <a:gd name="connsiteX16-101" fmla="*/ 503854 w 1489775"/>
              <a:gd name="connsiteY16-102" fmla="*/ 3923698 h 3923699"/>
              <a:gd name="connsiteX17-103" fmla="*/ 323854 w 1489775"/>
              <a:gd name="connsiteY17-104" fmla="*/ 3743698 h 3923699"/>
              <a:gd name="connsiteX18-105" fmla="*/ 323854 w 1489775"/>
              <a:gd name="connsiteY18-106" fmla="*/ 2238914 h 3923699"/>
              <a:gd name="connsiteX19-107" fmla="*/ 330887 w 1489775"/>
              <a:gd name="connsiteY19-108" fmla="*/ 1390678 h 3923699"/>
              <a:gd name="connsiteX20-109" fmla="*/ 288033 w 1489775"/>
              <a:gd name="connsiteY20-110" fmla="*/ 1390678 h 3923699"/>
              <a:gd name="connsiteX21-111" fmla="*/ 288033 w 1489775"/>
              <a:gd name="connsiteY21-112" fmla="*/ 2063902 h 3923699"/>
              <a:gd name="connsiteX22-113" fmla="*/ 144017 w 1489775"/>
              <a:gd name="connsiteY22-114" fmla="*/ 2207918 h 3923699"/>
              <a:gd name="connsiteX23-115" fmla="*/ 1 w 1489775"/>
              <a:gd name="connsiteY23-116" fmla="*/ 2063902 h 3923699"/>
              <a:gd name="connsiteX24-117" fmla="*/ 1 w 1489775"/>
              <a:gd name="connsiteY24-118" fmla="*/ 1390678 h 3923699"/>
              <a:gd name="connsiteX25-119" fmla="*/ 0 w 1489775"/>
              <a:gd name="connsiteY25-120" fmla="*/ 1390678 h 3923699"/>
              <a:gd name="connsiteX26-121" fmla="*/ 0 w 1489775"/>
              <a:gd name="connsiteY26-122" fmla="*/ 1030958 h 3923699"/>
              <a:gd name="connsiteX27-123" fmla="*/ 280204 w 1489775"/>
              <a:gd name="connsiteY27-124" fmla="*/ 750754 h 3923699"/>
              <a:gd name="connsiteX28-125" fmla="*/ 744888 w 1489775"/>
              <a:gd name="connsiteY28-126" fmla="*/ 0 h 3923699"/>
              <a:gd name="connsiteX29-127" fmla="*/ 1082199 w 1489775"/>
              <a:gd name="connsiteY29-128" fmla="*/ 337311 h 3923699"/>
              <a:gd name="connsiteX30-129" fmla="*/ 744888 w 1489775"/>
              <a:gd name="connsiteY30-130" fmla="*/ 674622 h 3923699"/>
              <a:gd name="connsiteX31-131" fmla="*/ 407577 w 1489775"/>
              <a:gd name="connsiteY31-132" fmla="*/ 337311 h 3923699"/>
              <a:gd name="connsiteX32-133" fmla="*/ 744888 w 1489775"/>
              <a:gd name="connsiteY32-134" fmla="*/ 0 h 3923699"/>
              <a:gd name="connsiteX0-135" fmla="*/ 280204 w 1489775"/>
              <a:gd name="connsiteY0-136" fmla="*/ 750754 h 3923699"/>
              <a:gd name="connsiteX1-137" fmla="*/ 1209570 w 1489775"/>
              <a:gd name="connsiteY1-138" fmla="*/ 750754 h 3923699"/>
              <a:gd name="connsiteX2-139" fmla="*/ 1489774 w 1489775"/>
              <a:gd name="connsiteY2-140" fmla="*/ 1030958 h 3923699"/>
              <a:gd name="connsiteX3-141" fmla="*/ 1489774 w 1489775"/>
              <a:gd name="connsiteY3-142" fmla="*/ 1293518 h 3923699"/>
              <a:gd name="connsiteX4-143" fmla="*/ 1489775 w 1489775"/>
              <a:gd name="connsiteY4-144" fmla="*/ 1293518 h 3923699"/>
              <a:gd name="connsiteX5-145" fmla="*/ 1489775 w 1489775"/>
              <a:gd name="connsiteY5-146" fmla="*/ 2063902 h 3923699"/>
              <a:gd name="connsiteX6-147" fmla="*/ 1345759 w 1489775"/>
              <a:gd name="connsiteY6-148" fmla="*/ 2207918 h 3923699"/>
              <a:gd name="connsiteX7-149" fmla="*/ 1201743 w 1489775"/>
              <a:gd name="connsiteY7-150" fmla="*/ 2063902 h 3923699"/>
              <a:gd name="connsiteX8-151" fmla="*/ 1201743 w 1489775"/>
              <a:gd name="connsiteY8-152" fmla="*/ 1390678 h 3923699"/>
              <a:gd name="connsiteX9-153" fmla="*/ 1158887 w 1489775"/>
              <a:gd name="connsiteY9-154" fmla="*/ 1390678 h 3923699"/>
              <a:gd name="connsiteX10-155" fmla="*/ 1151853 w 1489775"/>
              <a:gd name="connsiteY10-156" fmla="*/ 3743699 h 3923699"/>
              <a:gd name="connsiteX11-157" fmla="*/ 971853 w 1489775"/>
              <a:gd name="connsiteY11-158" fmla="*/ 3923699 h 3923699"/>
              <a:gd name="connsiteX12-159" fmla="*/ 791853 w 1489775"/>
              <a:gd name="connsiteY12-160" fmla="*/ 3743699 h 3923699"/>
              <a:gd name="connsiteX13-161" fmla="*/ 791853 w 1489775"/>
              <a:gd name="connsiteY13-162" fmla="*/ 2305078 h 3923699"/>
              <a:gd name="connsiteX14-163" fmla="*/ 683854 w 1489775"/>
              <a:gd name="connsiteY14-164" fmla="*/ 2305078 h 3923699"/>
              <a:gd name="connsiteX15-165" fmla="*/ 683854 w 1489775"/>
              <a:gd name="connsiteY15-166" fmla="*/ 3743698 h 3923699"/>
              <a:gd name="connsiteX16-167" fmla="*/ 503854 w 1489775"/>
              <a:gd name="connsiteY16-168" fmla="*/ 3923698 h 3923699"/>
              <a:gd name="connsiteX17-169" fmla="*/ 323854 w 1489775"/>
              <a:gd name="connsiteY17-170" fmla="*/ 3743698 h 3923699"/>
              <a:gd name="connsiteX18-171" fmla="*/ 330887 w 1489775"/>
              <a:gd name="connsiteY18-172" fmla="*/ 1390678 h 3923699"/>
              <a:gd name="connsiteX19-173" fmla="*/ 288033 w 1489775"/>
              <a:gd name="connsiteY19-174" fmla="*/ 1390678 h 3923699"/>
              <a:gd name="connsiteX20-175" fmla="*/ 288033 w 1489775"/>
              <a:gd name="connsiteY20-176" fmla="*/ 2063902 h 3923699"/>
              <a:gd name="connsiteX21-177" fmla="*/ 144017 w 1489775"/>
              <a:gd name="connsiteY21-178" fmla="*/ 2207918 h 3923699"/>
              <a:gd name="connsiteX22-179" fmla="*/ 1 w 1489775"/>
              <a:gd name="connsiteY22-180" fmla="*/ 2063902 h 3923699"/>
              <a:gd name="connsiteX23-181" fmla="*/ 1 w 1489775"/>
              <a:gd name="connsiteY23-182" fmla="*/ 1390678 h 3923699"/>
              <a:gd name="connsiteX24-183" fmla="*/ 0 w 1489775"/>
              <a:gd name="connsiteY24-184" fmla="*/ 1390678 h 3923699"/>
              <a:gd name="connsiteX25-185" fmla="*/ 0 w 1489775"/>
              <a:gd name="connsiteY25-186" fmla="*/ 1030958 h 3923699"/>
              <a:gd name="connsiteX26-187" fmla="*/ 280204 w 1489775"/>
              <a:gd name="connsiteY26-188" fmla="*/ 750754 h 3923699"/>
              <a:gd name="connsiteX27-189" fmla="*/ 744888 w 1489775"/>
              <a:gd name="connsiteY27-190" fmla="*/ 0 h 3923699"/>
              <a:gd name="connsiteX28-191" fmla="*/ 1082199 w 1489775"/>
              <a:gd name="connsiteY28-192" fmla="*/ 337311 h 3923699"/>
              <a:gd name="connsiteX29-193" fmla="*/ 744888 w 1489775"/>
              <a:gd name="connsiteY29-194" fmla="*/ 674622 h 3923699"/>
              <a:gd name="connsiteX30-195" fmla="*/ 407577 w 1489775"/>
              <a:gd name="connsiteY30-196" fmla="*/ 337311 h 3923699"/>
              <a:gd name="connsiteX31-197" fmla="*/ 744888 w 1489775"/>
              <a:gd name="connsiteY31-198" fmla="*/ 0 h 39236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 Same Side Corner Rectangle 20"/>
          <p:cNvSpPr/>
          <p:nvPr/>
        </p:nvSpPr>
        <p:spPr>
          <a:xfrm rot="10800000">
            <a:off x="886619" y="1407987"/>
            <a:ext cx="632968" cy="1148759"/>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1" fmla="*/ 1228565 w 1856332"/>
              <a:gd name="connsiteY0-2" fmla="*/ 3214674 h 3959924"/>
              <a:gd name="connsiteX1-3" fmla="*/ 622681 w 1856332"/>
              <a:gd name="connsiteY1-4" fmla="*/ 3214674 h 3959924"/>
              <a:gd name="connsiteX2-5" fmla="*/ 466697 w 1856332"/>
              <a:gd name="connsiteY2-6" fmla="*/ 3144149 h 3959924"/>
              <a:gd name="connsiteX3-7" fmla="*/ 8303 w 1856332"/>
              <a:gd name="connsiteY3-8" fmla="*/ 1942070 h 3959924"/>
              <a:gd name="connsiteX4-9" fmla="*/ 81139 w 1856332"/>
              <a:gd name="connsiteY4-10" fmla="*/ 1779444 h 3959924"/>
              <a:gd name="connsiteX5-11" fmla="*/ 243764 w 1856332"/>
              <a:gd name="connsiteY5-12" fmla="*/ 1852280 h 3959924"/>
              <a:gd name="connsiteX6-13" fmla="*/ 504770 w 1856332"/>
              <a:gd name="connsiteY6-14" fmla="*/ 2536736 h 3959924"/>
              <a:gd name="connsiteX7-15" fmla="*/ 555637 w 1856332"/>
              <a:gd name="connsiteY7-16" fmla="*/ 2536736 h 3959924"/>
              <a:gd name="connsiteX8-17" fmla="*/ 226299 w 1856332"/>
              <a:gd name="connsiteY8-18" fmla="*/ 1210417 h 3959924"/>
              <a:gd name="connsiteX9-19" fmla="*/ 551784 w 1856332"/>
              <a:gd name="connsiteY9-20" fmla="*/ 1210417 h 3959924"/>
              <a:gd name="connsiteX10-21" fmla="*/ 551784 w 1856332"/>
              <a:gd name="connsiteY10-22" fmla="*/ 168335 h 3959924"/>
              <a:gd name="connsiteX11-23" fmla="*/ 720119 w 1856332"/>
              <a:gd name="connsiteY11-24" fmla="*/ 0 h 3959924"/>
              <a:gd name="connsiteX12-25" fmla="*/ 888454 w 1856332"/>
              <a:gd name="connsiteY12-26" fmla="*/ 168335 h 3959924"/>
              <a:gd name="connsiteX13-27" fmla="*/ 888454 w 1856332"/>
              <a:gd name="connsiteY13-28" fmla="*/ 1210417 h 3959924"/>
              <a:gd name="connsiteX14-29" fmla="*/ 968040 w 1856332"/>
              <a:gd name="connsiteY14-30" fmla="*/ 1210417 h 3959924"/>
              <a:gd name="connsiteX15-31" fmla="*/ 968040 w 1856332"/>
              <a:gd name="connsiteY15-32" fmla="*/ 168335 h 3959924"/>
              <a:gd name="connsiteX16-33" fmla="*/ 1136375 w 1856332"/>
              <a:gd name="connsiteY16-34" fmla="*/ 0 h 3959924"/>
              <a:gd name="connsiteX17-35" fmla="*/ 1304710 w 1856332"/>
              <a:gd name="connsiteY17-36" fmla="*/ 168335 h 3959924"/>
              <a:gd name="connsiteX18-37" fmla="*/ 1304710 w 1856332"/>
              <a:gd name="connsiteY18-38" fmla="*/ 1210417 h 3959924"/>
              <a:gd name="connsiteX19-39" fmla="*/ 1631589 w 1856332"/>
              <a:gd name="connsiteY19-40" fmla="*/ 1210417 h 3959924"/>
              <a:gd name="connsiteX20-41" fmla="*/ 1302251 w 1856332"/>
              <a:gd name="connsiteY20-42" fmla="*/ 2536736 h 3959924"/>
              <a:gd name="connsiteX21-43" fmla="*/ 1351562 w 1856332"/>
              <a:gd name="connsiteY21-44" fmla="*/ 2536736 h 3959924"/>
              <a:gd name="connsiteX22-45" fmla="*/ 1612568 w 1856332"/>
              <a:gd name="connsiteY22-46" fmla="*/ 1852280 h 3959924"/>
              <a:gd name="connsiteX23-47" fmla="*/ 1775193 w 1856332"/>
              <a:gd name="connsiteY23-48" fmla="*/ 1779444 h 3959924"/>
              <a:gd name="connsiteX24-49" fmla="*/ 1848029 w 1856332"/>
              <a:gd name="connsiteY24-50" fmla="*/ 1942070 h 3959924"/>
              <a:gd name="connsiteX25-51" fmla="*/ 1389635 w 1856332"/>
              <a:gd name="connsiteY25-52" fmla="*/ 3144149 h 3959924"/>
              <a:gd name="connsiteX26-53" fmla="*/ 1344732 w 1856332"/>
              <a:gd name="connsiteY26-54" fmla="*/ 3176282 h 3959924"/>
              <a:gd name="connsiteX27-55" fmla="*/ 1228565 w 1856332"/>
              <a:gd name="connsiteY27-56" fmla="*/ 3214674 h 3959924"/>
              <a:gd name="connsiteX28-57" fmla="*/ 925623 w 1856332"/>
              <a:gd name="connsiteY28-58" fmla="*/ 3959924 h 3959924"/>
              <a:gd name="connsiteX29-59" fmla="*/ 601623 w 1856332"/>
              <a:gd name="connsiteY29-60" fmla="*/ 3635924 h 3959924"/>
              <a:gd name="connsiteX30-61" fmla="*/ 925623 w 1856332"/>
              <a:gd name="connsiteY30-62" fmla="*/ 3311924 h 3959924"/>
              <a:gd name="connsiteX31-63" fmla="*/ 1249623 w 1856332"/>
              <a:gd name="connsiteY31-64" fmla="*/ 3635924 h 3959924"/>
              <a:gd name="connsiteX32-65" fmla="*/ 925623 w 1856332"/>
              <a:gd name="connsiteY32-66" fmla="*/ 3959924 h 3959924"/>
              <a:gd name="connsiteX0-67" fmla="*/ 1228565 w 1856332"/>
              <a:gd name="connsiteY0-68" fmla="*/ 3214674 h 3959924"/>
              <a:gd name="connsiteX1-69" fmla="*/ 622681 w 1856332"/>
              <a:gd name="connsiteY1-70" fmla="*/ 3214674 h 3959924"/>
              <a:gd name="connsiteX2-71" fmla="*/ 466697 w 1856332"/>
              <a:gd name="connsiteY2-72" fmla="*/ 3144149 h 3959924"/>
              <a:gd name="connsiteX3-73" fmla="*/ 8303 w 1856332"/>
              <a:gd name="connsiteY3-74" fmla="*/ 1942070 h 3959924"/>
              <a:gd name="connsiteX4-75" fmla="*/ 81139 w 1856332"/>
              <a:gd name="connsiteY4-76" fmla="*/ 1779444 h 3959924"/>
              <a:gd name="connsiteX5-77" fmla="*/ 243764 w 1856332"/>
              <a:gd name="connsiteY5-78" fmla="*/ 1852280 h 3959924"/>
              <a:gd name="connsiteX6-79" fmla="*/ 504770 w 1856332"/>
              <a:gd name="connsiteY6-80" fmla="*/ 2536736 h 3959924"/>
              <a:gd name="connsiteX7-81" fmla="*/ 555637 w 1856332"/>
              <a:gd name="connsiteY7-82" fmla="*/ 2536736 h 3959924"/>
              <a:gd name="connsiteX8-83" fmla="*/ 226299 w 1856332"/>
              <a:gd name="connsiteY8-84" fmla="*/ 1210417 h 3959924"/>
              <a:gd name="connsiteX9-85" fmla="*/ 551784 w 1856332"/>
              <a:gd name="connsiteY9-86" fmla="*/ 1210417 h 3959924"/>
              <a:gd name="connsiteX10-87" fmla="*/ 551784 w 1856332"/>
              <a:gd name="connsiteY10-88" fmla="*/ 168335 h 3959924"/>
              <a:gd name="connsiteX11-89" fmla="*/ 720119 w 1856332"/>
              <a:gd name="connsiteY11-90" fmla="*/ 0 h 3959924"/>
              <a:gd name="connsiteX12-91" fmla="*/ 888454 w 1856332"/>
              <a:gd name="connsiteY12-92" fmla="*/ 168335 h 3959924"/>
              <a:gd name="connsiteX13-93" fmla="*/ 888454 w 1856332"/>
              <a:gd name="connsiteY13-94" fmla="*/ 1210417 h 3959924"/>
              <a:gd name="connsiteX14-95" fmla="*/ 968040 w 1856332"/>
              <a:gd name="connsiteY14-96" fmla="*/ 1210417 h 3959924"/>
              <a:gd name="connsiteX15-97" fmla="*/ 968040 w 1856332"/>
              <a:gd name="connsiteY15-98" fmla="*/ 168335 h 3959924"/>
              <a:gd name="connsiteX16-99" fmla="*/ 1136375 w 1856332"/>
              <a:gd name="connsiteY16-100" fmla="*/ 0 h 3959924"/>
              <a:gd name="connsiteX17-101" fmla="*/ 1304710 w 1856332"/>
              <a:gd name="connsiteY17-102" fmla="*/ 168335 h 3959924"/>
              <a:gd name="connsiteX18-103" fmla="*/ 1304710 w 1856332"/>
              <a:gd name="connsiteY18-104" fmla="*/ 1210417 h 3959924"/>
              <a:gd name="connsiteX19-105" fmla="*/ 1631589 w 1856332"/>
              <a:gd name="connsiteY19-106" fmla="*/ 1210417 h 3959924"/>
              <a:gd name="connsiteX20-107" fmla="*/ 1302251 w 1856332"/>
              <a:gd name="connsiteY20-108" fmla="*/ 2536736 h 3959924"/>
              <a:gd name="connsiteX21-109" fmla="*/ 1351562 w 1856332"/>
              <a:gd name="connsiteY21-110" fmla="*/ 2536736 h 3959924"/>
              <a:gd name="connsiteX22-111" fmla="*/ 1612568 w 1856332"/>
              <a:gd name="connsiteY22-112" fmla="*/ 1852280 h 3959924"/>
              <a:gd name="connsiteX23-113" fmla="*/ 1775193 w 1856332"/>
              <a:gd name="connsiteY23-114" fmla="*/ 1779444 h 3959924"/>
              <a:gd name="connsiteX24-115" fmla="*/ 1848029 w 1856332"/>
              <a:gd name="connsiteY24-116" fmla="*/ 1942070 h 3959924"/>
              <a:gd name="connsiteX25-117" fmla="*/ 1389635 w 1856332"/>
              <a:gd name="connsiteY25-118" fmla="*/ 3144149 h 3959924"/>
              <a:gd name="connsiteX26-119" fmla="*/ 1344732 w 1856332"/>
              <a:gd name="connsiteY26-120" fmla="*/ 3176282 h 3959924"/>
              <a:gd name="connsiteX27-121" fmla="*/ 1228565 w 1856332"/>
              <a:gd name="connsiteY27-122" fmla="*/ 3214674 h 3959924"/>
              <a:gd name="connsiteX28-123" fmla="*/ 925623 w 1856332"/>
              <a:gd name="connsiteY28-124" fmla="*/ 3959924 h 3959924"/>
              <a:gd name="connsiteX29-125" fmla="*/ 601623 w 1856332"/>
              <a:gd name="connsiteY29-126" fmla="*/ 3635924 h 3959924"/>
              <a:gd name="connsiteX30-127" fmla="*/ 925623 w 1856332"/>
              <a:gd name="connsiteY30-128" fmla="*/ 3311924 h 3959924"/>
              <a:gd name="connsiteX31-129" fmla="*/ 1249623 w 1856332"/>
              <a:gd name="connsiteY31-130" fmla="*/ 3635924 h 3959924"/>
              <a:gd name="connsiteX32-131" fmla="*/ 925623 w 1856332"/>
              <a:gd name="connsiteY32-132" fmla="*/ 3959924 h 3959924"/>
              <a:gd name="connsiteX0-133" fmla="*/ 1228565 w 1856332"/>
              <a:gd name="connsiteY0-134" fmla="*/ 3214674 h 3959924"/>
              <a:gd name="connsiteX1-135" fmla="*/ 622681 w 1856332"/>
              <a:gd name="connsiteY1-136" fmla="*/ 3214674 h 3959924"/>
              <a:gd name="connsiteX2-137" fmla="*/ 466697 w 1856332"/>
              <a:gd name="connsiteY2-138" fmla="*/ 3144149 h 3959924"/>
              <a:gd name="connsiteX3-139" fmla="*/ 8303 w 1856332"/>
              <a:gd name="connsiteY3-140" fmla="*/ 1942070 h 3959924"/>
              <a:gd name="connsiteX4-141" fmla="*/ 81139 w 1856332"/>
              <a:gd name="connsiteY4-142" fmla="*/ 1779444 h 3959924"/>
              <a:gd name="connsiteX5-143" fmla="*/ 243764 w 1856332"/>
              <a:gd name="connsiteY5-144" fmla="*/ 1852280 h 3959924"/>
              <a:gd name="connsiteX6-145" fmla="*/ 504770 w 1856332"/>
              <a:gd name="connsiteY6-146" fmla="*/ 2536736 h 3959924"/>
              <a:gd name="connsiteX7-147" fmla="*/ 555637 w 1856332"/>
              <a:gd name="connsiteY7-148" fmla="*/ 2536736 h 3959924"/>
              <a:gd name="connsiteX8-149" fmla="*/ 226299 w 1856332"/>
              <a:gd name="connsiteY8-150" fmla="*/ 1210417 h 3959924"/>
              <a:gd name="connsiteX9-151" fmla="*/ 551784 w 1856332"/>
              <a:gd name="connsiteY9-152" fmla="*/ 1210417 h 3959924"/>
              <a:gd name="connsiteX10-153" fmla="*/ 551784 w 1856332"/>
              <a:gd name="connsiteY10-154" fmla="*/ 168335 h 3959924"/>
              <a:gd name="connsiteX11-155" fmla="*/ 720119 w 1856332"/>
              <a:gd name="connsiteY11-156" fmla="*/ 0 h 3959924"/>
              <a:gd name="connsiteX12-157" fmla="*/ 888454 w 1856332"/>
              <a:gd name="connsiteY12-158" fmla="*/ 168335 h 3959924"/>
              <a:gd name="connsiteX13-159" fmla="*/ 888454 w 1856332"/>
              <a:gd name="connsiteY13-160" fmla="*/ 1210417 h 3959924"/>
              <a:gd name="connsiteX14-161" fmla="*/ 968040 w 1856332"/>
              <a:gd name="connsiteY14-162" fmla="*/ 1210417 h 3959924"/>
              <a:gd name="connsiteX15-163" fmla="*/ 968040 w 1856332"/>
              <a:gd name="connsiteY15-164" fmla="*/ 168335 h 3959924"/>
              <a:gd name="connsiteX16-165" fmla="*/ 1136375 w 1856332"/>
              <a:gd name="connsiteY16-166" fmla="*/ 0 h 3959924"/>
              <a:gd name="connsiteX17-167" fmla="*/ 1304710 w 1856332"/>
              <a:gd name="connsiteY17-168" fmla="*/ 168335 h 3959924"/>
              <a:gd name="connsiteX18-169" fmla="*/ 1304710 w 1856332"/>
              <a:gd name="connsiteY18-170" fmla="*/ 1210417 h 3959924"/>
              <a:gd name="connsiteX19-171" fmla="*/ 1631589 w 1856332"/>
              <a:gd name="connsiteY19-172" fmla="*/ 1210417 h 3959924"/>
              <a:gd name="connsiteX20-173" fmla="*/ 1302251 w 1856332"/>
              <a:gd name="connsiteY20-174" fmla="*/ 2536736 h 3959924"/>
              <a:gd name="connsiteX21-175" fmla="*/ 1351562 w 1856332"/>
              <a:gd name="connsiteY21-176" fmla="*/ 2536736 h 3959924"/>
              <a:gd name="connsiteX22-177" fmla="*/ 1612568 w 1856332"/>
              <a:gd name="connsiteY22-178" fmla="*/ 1852280 h 3959924"/>
              <a:gd name="connsiteX23-179" fmla="*/ 1775193 w 1856332"/>
              <a:gd name="connsiteY23-180" fmla="*/ 1779444 h 3959924"/>
              <a:gd name="connsiteX24-181" fmla="*/ 1848029 w 1856332"/>
              <a:gd name="connsiteY24-182" fmla="*/ 1942070 h 3959924"/>
              <a:gd name="connsiteX25-183" fmla="*/ 1389635 w 1856332"/>
              <a:gd name="connsiteY25-184" fmla="*/ 3144149 h 3959924"/>
              <a:gd name="connsiteX26-185" fmla="*/ 1228565 w 1856332"/>
              <a:gd name="connsiteY26-186" fmla="*/ 3214674 h 3959924"/>
              <a:gd name="connsiteX27-187" fmla="*/ 925623 w 1856332"/>
              <a:gd name="connsiteY27-188" fmla="*/ 3959924 h 3959924"/>
              <a:gd name="connsiteX28-189" fmla="*/ 601623 w 1856332"/>
              <a:gd name="connsiteY28-190" fmla="*/ 3635924 h 3959924"/>
              <a:gd name="connsiteX29-191" fmla="*/ 925623 w 1856332"/>
              <a:gd name="connsiteY29-192" fmla="*/ 3311924 h 3959924"/>
              <a:gd name="connsiteX30-193" fmla="*/ 1249623 w 1856332"/>
              <a:gd name="connsiteY30-194" fmla="*/ 3635924 h 3959924"/>
              <a:gd name="connsiteX31-195" fmla="*/ 925623 w 1856332"/>
              <a:gd name="connsiteY31-196" fmla="*/ 3959924 h 3959924"/>
              <a:gd name="connsiteX0-197" fmla="*/ 1228565 w 1856332"/>
              <a:gd name="connsiteY0-198" fmla="*/ 3214674 h 3959924"/>
              <a:gd name="connsiteX1-199" fmla="*/ 622681 w 1856332"/>
              <a:gd name="connsiteY1-200" fmla="*/ 3214674 h 3959924"/>
              <a:gd name="connsiteX2-201" fmla="*/ 466697 w 1856332"/>
              <a:gd name="connsiteY2-202" fmla="*/ 3144149 h 3959924"/>
              <a:gd name="connsiteX3-203" fmla="*/ 8303 w 1856332"/>
              <a:gd name="connsiteY3-204" fmla="*/ 1942070 h 3959924"/>
              <a:gd name="connsiteX4-205" fmla="*/ 81139 w 1856332"/>
              <a:gd name="connsiteY4-206" fmla="*/ 1779444 h 3959924"/>
              <a:gd name="connsiteX5-207" fmla="*/ 243764 w 1856332"/>
              <a:gd name="connsiteY5-208" fmla="*/ 1852280 h 3959924"/>
              <a:gd name="connsiteX6-209" fmla="*/ 504770 w 1856332"/>
              <a:gd name="connsiteY6-210" fmla="*/ 2536736 h 3959924"/>
              <a:gd name="connsiteX7-211" fmla="*/ 555637 w 1856332"/>
              <a:gd name="connsiteY7-212" fmla="*/ 2536736 h 3959924"/>
              <a:gd name="connsiteX8-213" fmla="*/ 226299 w 1856332"/>
              <a:gd name="connsiteY8-214" fmla="*/ 1210417 h 3959924"/>
              <a:gd name="connsiteX9-215" fmla="*/ 551784 w 1856332"/>
              <a:gd name="connsiteY9-216" fmla="*/ 1210417 h 3959924"/>
              <a:gd name="connsiteX10-217" fmla="*/ 551784 w 1856332"/>
              <a:gd name="connsiteY10-218" fmla="*/ 168335 h 3959924"/>
              <a:gd name="connsiteX11-219" fmla="*/ 720119 w 1856332"/>
              <a:gd name="connsiteY11-220" fmla="*/ 0 h 3959924"/>
              <a:gd name="connsiteX12-221" fmla="*/ 888454 w 1856332"/>
              <a:gd name="connsiteY12-222" fmla="*/ 168335 h 3959924"/>
              <a:gd name="connsiteX13-223" fmla="*/ 888454 w 1856332"/>
              <a:gd name="connsiteY13-224" fmla="*/ 1210417 h 3959924"/>
              <a:gd name="connsiteX14-225" fmla="*/ 968040 w 1856332"/>
              <a:gd name="connsiteY14-226" fmla="*/ 1210417 h 3959924"/>
              <a:gd name="connsiteX15-227" fmla="*/ 968040 w 1856332"/>
              <a:gd name="connsiteY15-228" fmla="*/ 168335 h 3959924"/>
              <a:gd name="connsiteX16-229" fmla="*/ 1136375 w 1856332"/>
              <a:gd name="connsiteY16-230" fmla="*/ 0 h 3959924"/>
              <a:gd name="connsiteX17-231" fmla="*/ 1304710 w 1856332"/>
              <a:gd name="connsiteY17-232" fmla="*/ 168335 h 3959924"/>
              <a:gd name="connsiteX18-233" fmla="*/ 1304710 w 1856332"/>
              <a:gd name="connsiteY18-234" fmla="*/ 1210417 h 3959924"/>
              <a:gd name="connsiteX19-235" fmla="*/ 1631589 w 1856332"/>
              <a:gd name="connsiteY19-236" fmla="*/ 1210417 h 3959924"/>
              <a:gd name="connsiteX20-237" fmla="*/ 1302251 w 1856332"/>
              <a:gd name="connsiteY20-238" fmla="*/ 2536736 h 3959924"/>
              <a:gd name="connsiteX21-239" fmla="*/ 1351562 w 1856332"/>
              <a:gd name="connsiteY21-240" fmla="*/ 2536736 h 3959924"/>
              <a:gd name="connsiteX22-241" fmla="*/ 1612568 w 1856332"/>
              <a:gd name="connsiteY22-242" fmla="*/ 1852280 h 3959924"/>
              <a:gd name="connsiteX23-243" fmla="*/ 1775193 w 1856332"/>
              <a:gd name="connsiteY23-244" fmla="*/ 1779444 h 3959924"/>
              <a:gd name="connsiteX24-245" fmla="*/ 1848029 w 1856332"/>
              <a:gd name="connsiteY24-246" fmla="*/ 1942070 h 3959924"/>
              <a:gd name="connsiteX25-247" fmla="*/ 1389635 w 1856332"/>
              <a:gd name="connsiteY25-248" fmla="*/ 3144149 h 3959924"/>
              <a:gd name="connsiteX26-249" fmla="*/ 1228565 w 1856332"/>
              <a:gd name="connsiteY26-250" fmla="*/ 3214674 h 3959924"/>
              <a:gd name="connsiteX27-251" fmla="*/ 925623 w 1856332"/>
              <a:gd name="connsiteY27-252" fmla="*/ 3959924 h 3959924"/>
              <a:gd name="connsiteX28-253" fmla="*/ 601623 w 1856332"/>
              <a:gd name="connsiteY28-254" fmla="*/ 3635924 h 3959924"/>
              <a:gd name="connsiteX29-255" fmla="*/ 925623 w 1856332"/>
              <a:gd name="connsiteY29-256" fmla="*/ 3311924 h 3959924"/>
              <a:gd name="connsiteX30-257" fmla="*/ 1249623 w 1856332"/>
              <a:gd name="connsiteY30-258" fmla="*/ 3635924 h 3959924"/>
              <a:gd name="connsiteX31-259" fmla="*/ 925623 w 1856332"/>
              <a:gd name="connsiteY31-260" fmla="*/ 3959924 h 3959924"/>
              <a:gd name="connsiteX0-261" fmla="*/ 1228565 w 1856332"/>
              <a:gd name="connsiteY0-262" fmla="*/ 3214674 h 3959924"/>
              <a:gd name="connsiteX1-263" fmla="*/ 622681 w 1856332"/>
              <a:gd name="connsiteY1-264" fmla="*/ 3214674 h 3959924"/>
              <a:gd name="connsiteX2-265" fmla="*/ 466697 w 1856332"/>
              <a:gd name="connsiteY2-266" fmla="*/ 3144149 h 3959924"/>
              <a:gd name="connsiteX3-267" fmla="*/ 8303 w 1856332"/>
              <a:gd name="connsiteY3-268" fmla="*/ 1942070 h 3959924"/>
              <a:gd name="connsiteX4-269" fmla="*/ 81139 w 1856332"/>
              <a:gd name="connsiteY4-270" fmla="*/ 1779444 h 3959924"/>
              <a:gd name="connsiteX5-271" fmla="*/ 243764 w 1856332"/>
              <a:gd name="connsiteY5-272" fmla="*/ 1852280 h 3959924"/>
              <a:gd name="connsiteX6-273" fmla="*/ 504770 w 1856332"/>
              <a:gd name="connsiteY6-274" fmla="*/ 2536736 h 3959924"/>
              <a:gd name="connsiteX7-275" fmla="*/ 555637 w 1856332"/>
              <a:gd name="connsiteY7-276" fmla="*/ 2536736 h 3959924"/>
              <a:gd name="connsiteX8-277" fmla="*/ 226299 w 1856332"/>
              <a:gd name="connsiteY8-278" fmla="*/ 1210417 h 3959924"/>
              <a:gd name="connsiteX9-279" fmla="*/ 551784 w 1856332"/>
              <a:gd name="connsiteY9-280" fmla="*/ 1210417 h 3959924"/>
              <a:gd name="connsiteX10-281" fmla="*/ 551784 w 1856332"/>
              <a:gd name="connsiteY10-282" fmla="*/ 168335 h 3959924"/>
              <a:gd name="connsiteX11-283" fmla="*/ 720119 w 1856332"/>
              <a:gd name="connsiteY11-284" fmla="*/ 0 h 3959924"/>
              <a:gd name="connsiteX12-285" fmla="*/ 888454 w 1856332"/>
              <a:gd name="connsiteY12-286" fmla="*/ 168335 h 3959924"/>
              <a:gd name="connsiteX13-287" fmla="*/ 888454 w 1856332"/>
              <a:gd name="connsiteY13-288" fmla="*/ 1210417 h 3959924"/>
              <a:gd name="connsiteX14-289" fmla="*/ 968040 w 1856332"/>
              <a:gd name="connsiteY14-290" fmla="*/ 1210417 h 3959924"/>
              <a:gd name="connsiteX15-291" fmla="*/ 968040 w 1856332"/>
              <a:gd name="connsiteY15-292" fmla="*/ 168335 h 3959924"/>
              <a:gd name="connsiteX16-293" fmla="*/ 1136375 w 1856332"/>
              <a:gd name="connsiteY16-294" fmla="*/ 0 h 3959924"/>
              <a:gd name="connsiteX17-295" fmla="*/ 1304710 w 1856332"/>
              <a:gd name="connsiteY17-296" fmla="*/ 168335 h 3959924"/>
              <a:gd name="connsiteX18-297" fmla="*/ 1304710 w 1856332"/>
              <a:gd name="connsiteY18-298" fmla="*/ 1210417 h 3959924"/>
              <a:gd name="connsiteX19-299" fmla="*/ 1631589 w 1856332"/>
              <a:gd name="connsiteY19-300" fmla="*/ 1210417 h 3959924"/>
              <a:gd name="connsiteX20-301" fmla="*/ 1302251 w 1856332"/>
              <a:gd name="connsiteY20-302" fmla="*/ 2536736 h 3959924"/>
              <a:gd name="connsiteX21-303" fmla="*/ 1351562 w 1856332"/>
              <a:gd name="connsiteY21-304" fmla="*/ 2536736 h 3959924"/>
              <a:gd name="connsiteX22-305" fmla="*/ 1612568 w 1856332"/>
              <a:gd name="connsiteY22-306" fmla="*/ 1852280 h 3959924"/>
              <a:gd name="connsiteX23-307" fmla="*/ 1775193 w 1856332"/>
              <a:gd name="connsiteY23-308" fmla="*/ 1779444 h 3959924"/>
              <a:gd name="connsiteX24-309" fmla="*/ 1848029 w 1856332"/>
              <a:gd name="connsiteY24-310" fmla="*/ 1942070 h 3959924"/>
              <a:gd name="connsiteX25-311" fmla="*/ 1389635 w 1856332"/>
              <a:gd name="connsiteY25-312" fmla="*/ 3144149 h 3959924"/>
              <a:gd name="connsiteX26-313" fmla="*/ 1228565 w 1856332"/>
              <a:gd name="connsiteY26-314" fmla="*/ 3214674 h 3959924"/>
              <a:gd name="connsiteX27-315" fmla="*/ 925623 w 1856332"/>
              <a:gd name="connsiteY27-316" fmla="*/ 3959924 h 3959924"/>
              <a:gd name="connsiteX28-317" fmla="*/ 601623 w 1856332"/>
              <a:gd name="connsiteY28-318" fmla="*/ 3635924 h 3959924"/>
              <a:gd name="connsiteX29-319" fmla="*/ 925623 w 1856332"/>
              <a:gd name="connsiteY29-320" fmla="*/ 3311924 h 3959924"/>
              <a:gd name="connsiteX30-321" fmla="*/ 1249623 w 1856332"/>
              <a:gd name="connsiteY30-322" fmla="*/ 3635924 h 3959924"/>
              <a:gd name="connsiteX31-323" fmla="*/ 925623 w 1856332"/>
              <a:gd name="connsiteY31-324" fmla="*/ 3959924 h 3959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TextBox 11"/>
          <p:cNvSpPr txBox="1"/>
          <p:nvPr/>
        </p:nvSpPr>
        <p:spPr>
          <a:xfrm>
            <a:off x="2180493" y="1616674"/>
            <a:ext cx="7329267" cy="1569660"/>
          </a:xfrm>
          <a:prstGeom prst="rect">
            <a:avLst/>
          </a:prstGeom>
          <a:noFill/>
        </p:spPr>
        <p:txBody>
          <a:bodyPr wrap="square" rtlCol="0">
            <a:spAutoFit/>
          </a:bodyPr>
          <a:lstStyle/>
          <a:p>
            <a:pPr lvl="0"/>
            <a:r>
              <a:rPr lang="en-US" sz="2400" dirty="0">
                <a:solidFill>
                  <a:prstClr val="black"/>
                </a:solidFill>
              </a:rPr>
              <a:t>HYPOTHESIS:-</a:t>
            </a:r>
          </a:p>
          <a:p>
            <a:pPr lvl="0"/>
            <a:r>
              <a:rPr lang="en-US" sz="2400" dirty="0">
                <a:solidFill>
                  <a:prstClr val="black"/>
                </a:solidFill>
              </a:rPr>
              <a:t>Ho:-Gender and Getting a Stroke are Independent</a:t>
            </a:r>
          </a:p>
          <a:p>
            <a:pPr lvl="0"/>
            <a:endParaRPr lang="en-US" sz="2400" dirty="0">
              <a:solidFill>
                <a:prstClr val="black"/>
              </a:solidFill>
            </a:endParaRPr>
          </a:p>
          <a:p>
            <a:pPr lvl="0"/>
            <a:r>
              <a:rPr lang="en-US" sz="2400" dirty="0">
                <a:solidFill>
                  <a:prstClr val="black"/>
                </a:solidFill>
              </a:rPr>
              <a:t>H1:- Gender and Getting a Stroke are Dependent</a:t>
            </a:r>
          </a:p>
        </p:txBody>
      </p:sp>
      <mc:AlternateContent xmlns:mc="http://schemas.openxmlformats.org/markup-compatibility/2006" xmlns:a14="http://schemas.microsoft.com/office/drawing/2010/main">
        <mc:Choice Requires="a14">
          <p:sp>
            <p:nvSpPr>
              <p:cNvPr id="13" name="TextBox 12"/>
              <p:cNvSpPr txBox="1"/>
              <p:nvPr/>
            </p:nvSpPr>
            <p:spPr>
              <a:xfrm>
                <a:off x="346610" y="3491538"/>
                <a:ext cx="3075709" cy="2246769"/>
              </a:xfrm>
              <a:prstGeom prst="rect">
                <a:avLst/>
              </a:prstGeom>
              <a:noFill/>
            </p:spPr>
            <p:txBody>
              <a:bodyPr wrap="square" rtlCol="0">
                <a:spAutoFit/>
              </a:bodyPr>
              <a:lstStyle/>
              <a:p>
                <a:pPr lvl="0"/>
                <a:r>
                  <a:rPr lang="en-US" sz="2800" dirty="0">
                    <a:solidFill>
                      <a:prstClr val="black"/>
                    </a:solidFill>
                  </a:rPr>
                  <a:t>Test Statistic:-</a:t>
                </a:r>
              </a:p>
              <a:p>
                <a:pPr lvl="0"/>
                <a:endParaRPr lang="en-US" sz="2800" dirty="0">
                  <a:solidFill>
                    <a:prstClr val="black"/>
                  </a:solidFill>
                </a:endParaRPr>
              </a:p>
              <a:p>
                <a:pPr lvl="0"/>
                <a14:m>
                  <m:oMath xmlns:m="http://schemas.openxmlformats.org/officeDocument/2006/math">
                    <m:r>
                      <a:rPr lang="el-GR" sz="2800" b="1" i="1">
                        <a:latin typeface="Cambria Math" panose="02040503050406030204" pitchFamily="18" charset="0"/>
                        <a:ea typeface="Cambria Math" panose="02040503050406030204" pitchFamily="18" charset="0"/>
                      </a:rPr>
                      <m:t>𝝌</m:t>
                    </m:r>
                  </m:oMath>
                </a14:m>
                <a:r>
                  <a:rPr lang="en-US" sz="2800" b="1" baseline="30000" dirty="0">
                    <a:solidFill>
                      <a:prstClr val="black"/>
                    </a:solidFill>
                  </a:rPr>
                  <a:t>2</a:t>
                </a:r>
                <a:r>
                  <a:rPr lang="en-US" sz="2800" b="1" dirty="0">
                    <a:solidFill>
                      <a:prstClr val="black"/>
                    </a:solidFill>
                  </a:rPr>
                  <a:t>cal=0.16657</a:t>
                </a:r>
              </a:p>
              <a:p>
                <a:pPr lvl="0"/>
                <a:r>
                  <a:rPr lang="en-US" sz="2800" b="1" dirty="0">
                    <a:solidFill>
                      <a:prstClr val="black"/>
                    </a:solidFill>
                  </a:rPr>
                  <a:t>df=1</a:t>
                </a:r>
              </a:p>
              <a:p>
                <a:pPr lvl="0"/>
                <a:r>
                  <a:rPr lang="en-US" sz="2800" b="1" dirty="0">
                    <a:solidFill>
                      <a:prstClr val="black"/>
                    </a:solidFill>
                  </a:rPr>
                  <a:t>Pvalue=0.6832</a:t>
                </a:r>
                <a:endParaRPr lang="en-US" sz="2800" dirty="0">
                  <a:solidFill>
                    <a:prstClr val="black"/>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46610" y="3491538"/>
                <a:ext cx="3075709" cy="2246769"/>
              </a:xfrm>
              <a:prstGeom prst="rect">
                <a:avLst/>
              </a:prstGeom>
              <a:blipFill rotWithShape="0">
                <a:blip r:embed="rId2"/>
                <a:stretch>
                  <a:fillRect l="-4167" t="-2989" b="-6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482315" y="3491538"/>
                <a:ext cx="8526594" cy="2246769"/>
              </a:xfrm>
              <a:prstGeom prst="rect">
                <a:avLst/>
              </a:prstGeom>
              <a:noFill/>
            </p:spPr>
            <p:txBody>
              <a:bodyPr wrap="square" rtlCol="0">
                <a:spAutoFit/>
              </a:bodyPr>
              <a:lstStyle/>
              <a:p>
                <a:pPr lvl="0"/>
                <a:r>
                  <a:rPr lang="en-US" sz="2800" dirty="0">
                    <a:solidFill>
                      <a:prstClr val="black"/>
                    </a:solidFill>
                  </a:rPr>
                  <a:t>Decision Criteria:-</a:t>
                </a:r>
              </a:p>
              <a:p>
                <a:pPr lvl="0"/>
                <a:endParaRPr lang="en-US" sz="2800" b="1" dirty="0">
                  <a:solidFill>
                    <a:prstClr val="black"/>
                  </a:solidFill>
                </a:endParaRPr>
              </a:p>
              <a:p>
                <a:pPr lvl="0"/>
                <a14:m>
                  <m:oMath xmlns:m="http://schemas.openxmlformats.org/officeDocument/2006/math">
                    <m:r>
                      <a:rPr lang="el-GR" sz="2800" b="1" i="1">
                        <a:latin typeface="Cambria Math" panose="02040503050406030204" pitchFamily="18" charset="0"/>
                        <a:ea typeface="Cambria Math" panose="02040503050406030204" pitchFamily="18" charset="0"/>
                      </a:rPr>
                      <m:t>𝝌</m:t>
                    </m:r>
                  </m:oMath>
                </a14:m>
                <a:r>
                  <a:rPr lang="en-US" sz="2800" b="1" baseline="30000" dirty="0">
                    <a:solidFill>
                      <a:prstClr val="black"/>
                    </a:solidFill>
                  </a:rPr>
                  <a:t>2</a:t>
                </a:r>
                <a:r>
                  <a:rPr lang="en-US" sz="2800" b="1" dirty="0">
                    <a:solidFill>
                      <a:prstClr val="black"/>
                    </a:solidFill>
                  </a:rPr>
                  <a:t>cal&gt;</a:t>
                </a:r>
                <a:r>
                  <a:rPr lang="el-GR" sz="2800" b="1" dirty="0">
                    <a:ea typeface="Cambria Math" panose="02040503050406030204" pitchFamily="18" charset="0"/>
                  </a:rPr>
                  <a:t> </a:t>
                </a:r>
                <a14:m>
                  <m:oMath xmlns:m="http://schemas.openxmlformats.org/officeDocument/2006/math">
                    <m:r>
                      <a:rPr lang="el-GR" sz="2800" b="1" i="1">
                        <a:latin typeface="Cambria Math" panose="02040503050406030204" pitchFamily="18" charset="0"/>
                        <a:ea typeface="Cambria Math" panose="02040503050406030204" pitchFamily="18" charset="0"/>
                      </a:rPr>
                      <m:t>𝝌</m:t>
                    </m:r>
                  </m:oMath>
                </a14:m>
                <a:r>
                  <a:rPr lang="en-US" sz="2800" b="1" baseline="30000" dirty="0">
                    <a:solidFill>
                      <a:prstClr val="black"/>
                    </a:solidFill>
                  </a:rPr>
                  <a:t>2</a:t>
                </a:r>
                <a:r>
                  <a:rPr lang="en-US" sz="2800" b="1" dirty="0">
                    <a:solidFill>
                      <a:prstClr val="black"/>
                    </a:solidFill>
                  </a:rPr>
                  <a:t>tab,               P&gt;</a:t>
                </a:r>
                <a:r>
                  <a:rPr lang="el-GR" sz="2800" b="1" dirty="0">
                    <a:solidFill>
                      <a:prstClr val="black"/>
                    </a:solidFill>
                  </a:rPr>
                  <a:t>α</a:t>
                </a:r>
                <a:endParaRPr lang="en-US" sz="2800" b="1" dirty="0">
                  <a:solidFill>
                    <a:prstClr val="black"/>
                  </a:solidFill>
                </a:endParaRPr>
              </a:p>
              <a:p>
                <a:pPr lvl="0"/>
                <a:r>
                  <a:rPr lang="en-US" sz="2800" b="1" dirty="0">
                    <a:solidFill>
                      <a:prstClr val="black"/>
                    </a:solidFill>
                  </a:rPr>
                  <a:t>Accept H</a:t>
                </a:r>
                <a:r>
                  <a:rPr lang="en-US" sz="2000" b="1" dirty="0">
                    <a:solidFill>
                      <a:prstClr val="black"/>
                    </a:solidFill>
                  </a:rPr>
                  <a:t>o</a:t>
                </a:r>
                <a:r>
                  <a:rPr lang="en-US" sz="2800" b="1" dirty="0">
                    <a:solidFill>
                      <a:prstClr val="black"/>
                    </a:solidFill>
                  </a:rPr>
                  <a:t> at 1-</a:t>
                </a:r>
                <a:r>
                  <a:rPr lang="el-GR" sz="2800" b="1" dirty="0">
                    <a:solidFill>
                      <a:prstClr val="black"/>
                    </a:solidFill>
                  </a:rPr>
                  <a:t>α</a:t>
                </a:r>
                <a:r>
                  <a:rPr lang="en-US" sz="2800" b="1" dirty="0">
                    <a:solidFill>
                      <a:prstClr val="black"/>
                    </a:solidFill>
                  </a:rPr>
                  <a:t> level of significance,    </a:t>
                </a:r>
                <a:r>
                  <a:rPr lang="el-GR" sz="2800" b="1" dirty="0">
                    <a:solidFill>
                      <a:prstClr val="black"/>
                    </a:solidFill>
                  </a:rPr>
                  <a:t>α</a:t>
                </a:r>
                <a:r>
                  <a:rPr lang="en-US" sz="2800" b="1" dirty="0">
                    <a:solidFill>
                      <a:prstClr val="black"/>
                    </a:solidFill>
                  </a:rPr>
                  <a:t>=0.05</a:t>
                </a:r>
              </a:p>
              <a:p>
                <a:pPr lvl="0"/>
                <a14:m>
                  <m:oMath xmlns:m="http://schemas.openxmlformats.org/officeDocument/2006/math">
                    <m:r>
                      <a:rPr lang="el-GR" sz="2800" b="1" i="1">
                        <a:latin typeface="Cambria Math" panose="02040503050406030204" pitchFamily="18" charset="0"/>
                        <a:ea typeface="Cambria Math" panose="02040503050406030204" pitchFamily="18" charset="0"/>
                      </a:rPr>
                      <m:t>𝝌</m:t>
                    </m:r>
                  </m:oMath>
                </a14:m>
                <a:r>
                  <a:rPr lang="en-US" sz="2800" b="1" baseline="30000" dirty="0">
                    <a:solidFill>
                      <a:prstClr val="black"/>
                    </a:solidFill>
                  </a:rPr>
                  <a:t>2</a:t>
                </a:r>
                <a:r>
                  <a:rPr lang="en-US" sz="2800" b="1" dirty="0">
                    <a:solidFill>
                      <a:prstClr val="black"/>
                    </a:solidFill>
                  </a:rPr>
                  <a:t>tab= </a:t>
                </a:r>
                <a14:m>
                  <m:oMath xmlns:m="http://schemas.openxmlformats.org/officeDocument/2006/math">
                    <m:r>
                      <a:rPr lang="el-GR" sz="2800" b="1" i="1">
                        <a:latin typeface="Cambria Math" panose="02040503050406030204" pitchFamily="18" charset="0"/>
                        <a:ea typeface="Cambria Math" panose="02040503050406030204" pitchFamily="18" charset="0"/>
                      </a:rPr>
                      <m:t>𝝌</m:t>
                    </m:r>
                  </m:oMath>
                </a14:m>
                <a:r>
                  <a:rPr lang="en-US" sz="2800" b="1" baseline="30000" dirty="0">
                    <a:solidFill>
                      <a:prstClr val="black"/>
                    </a:solidFill>
                  </a:rPr>
                  <a:t>2</a:t>
                </a:r>
                <a:r>
                  <a:rPr lang="en-US" b="1" dirty="0">
                    <a:solidFill>
                      <a:prstClr val="black"/>
                    </a:solidFill>
                  </a:rPr>
                  <a:t>(1,0.05)=</a:t>
                </a:r>
                <a:r>
                  <a:rPr lang="en-US" sz="2800" b="1" dirty="0">
                    <a:solidFill>
                      <a:prstClr val="black"/>
                    </a:solidFill>
                  </a:rPr>
                  <a:t>3.84, </a:t>
                </a:r>
                <a14:m>
                  <m:oMath xmlns:m="http://schemas.openxmlformats.org/officeDocument/2006/math">
                    <m:r>
                      <a:rPr lang="el-GR" sz="2800" b="1" i="1">
                        <a:latin typeface="Cambria Math" panose="02040503050406030204" pitchFamily="18" charset="0"/>
                        <a:ea typeface="Cambria Math" panose="02040503050406030204" pitchFamily="18" charset="0"/>
                      </a:rPr>
                      <m:t>𝝌</m:t>
                    </m:r>
                  </m:oMath>
                </a14:m>
                <a:r>
                  <a:rPr lang="en-US" sz="2800" b="1" baseline="30000" dirty="0">
                    <a:solidFill>
                      <a:prstClr val="black"/>
                    </a:solidFill>
                  </a:rPr>
                  <a:t>2</a:t>
                </a:r>
                <a:r>
                  <a:rPr lang="en-US" sz="2800" b="1" dirty="0">
                    <a:solidFill>
                      <a:prstClr val="black"/>
                    </a:solidFill>
                  </a:rPr>
                  <a:t>cal </a:t>
                </a:r>
                <a:r>
                  <a:rPr lang="en-US" sz="2800" b="1" dirty="0">
                    <a:solidFill>
                      <a:prstClr val="black"/>
                    </a:solidFill>
                    <a:latin typeface="Cambria" panose="02040503050406030204" pitchFamily="18" charset="0"/>
                  </a:rPr>
                  <a:t>≯</a:t>
                </a:r>
                <a:r>
                  <a:rPr lang="en-US" sz="2800" b="1" dirty="0">
                    <a:solidFill>
                      <a:prstClr val="black"/>
                    </a:solidFill>
                  </a:rPr>
                  <a:t> </a:t>
                </a:r>
                <a14:m>
                  <m:oMath xmlns:m="http://schemas.openxmlformats.org/officeDocument/2006/math">
                    <m:r>
                      <a:rPr lang="el-GR" sz="2800" b="1" i="1">
                        <a:latin typeface="Cambria Math" panose="02040503050406030204" pitchFamily="18" charset="0"/>
                        <a:ea typeface="Cambria Math" panose="02040503050406030204" pitchFamily="18" charset="0"/>
                      </a:rPr>
                      <m:t>𝝌</m:t>
                    </m:r>
                  </m:oMath>
                </a14:m>
                <a:r>
                  <a:rPr lang="en-US" sz="2800" b="1" baseline="30000" dirty="0">
                    <a:solidFill>
                      <a:prstClr val="black"/>
                    </a:solidFill>
                  </a:rPr>
                  <a:t>2</a:t>
                </a:r>
                <a:r>
                  <a:rPr lang="en-US" sz="2800" b="1" dirty="0">
                    <a:solidFill>
                      <a:prstClr val="black"/>
                    </a:solidFill>
                  </a:rPr>
                  <a:t>tab,     Accept Ho.</a:t>
                </a:r>
              </a:p>
            </p:txBody>
          </p:sp>
        </mc:Choice>
        <mc:Fallback xmlns="">
          <p:sp>
            <p:nvSpPr>
              <p:cNvPr id="15" name="TextBox 14"/>
              <p:cNvSpPr txBox="1">
                <a:spLocks noRot="1" noChangeAspect="1" noMove="1" noResize="1" noEditPoints="1" noAdjustHandles="1" noChangeArrowheads="1" noChangeShapeType="1" noTextEdit="1"/>
              </p:cNvSpPr>
              <p:nvPr/>
            </p:nvSpPr>
            <p:spPr>
              <a:xfrm>
                <a:off x="3482315" y="3491538"/>
                <a:ext cx="8526594" cy="2246769"/>
              </a:xfrm>
              <a:prstGeom prst="rect">
                <a:avLst/>
              </a:prstGeom>
              <a:blipFill rotWithShape="0">
                <a:blip r:embed="rId3"/>
                <a:stretch>
                  <a:fillRect l="-1430" t="-2989" b="-6793"/>
                </a:stretch>
              </a:blipFill>
            </p:spPr>
            <p:txBody>
              <a:bodyPr/>
              <a:lstStyle/>
              <a:p>
                <a:r>
                  <a:rPr lang="en-US">
                    <a:noFill/>
                  </a:rPr>
                  <a:t> </a:t>
                </a:r>
              </a:p>
            </p:txBody>
          </p:sp>
        </mc:Fallback>
      </mc:AlternateContent>
      <p:sp>
        <p:nvSpPr>
          <p:cNvPr id="17" name="TextBox 16"/>
          <p:cNvSpPr txBox="1"/>
          <p:nvPr/>
        </p:nvSpPr>
        <p:spPr>
          <a:xfrm>
            <a:off x="261310" y="6137564"/>
            <a:ext cx="11747599" cy="584775"/>
          </a:xfrm>
          <a:prstGeom prst="rect">
            <a:avLst/>
          </a:prstGeom>
          <a:noFill/>
        </p:spPr>
        <p:txBody>
          <a:bodyPr wrap="square" rtlCol="0">
            <a:spAutoFit/>
          </a:bodyPr>
          <a:lstStyle/>
          <a:p>
            <a:pPr marL="457200" lvl="0" indent="-457200">
              <a:buFont typeface="Wingdings" panose="05000000000000000000" pitchFamily="2" charset="2"/>
              <a:buChar char="Ø"/>
            </a:pPr>
            <a:r>
              <a:rPr lang="en-US" sz="3200" b="1" dirty="0">
                <a:solidFill>
                  <a:prstClr val="black"/>
                </a:solidFill>
              </a:rPr>
              <a:t>Therefore, Gender and Getting a Stroke are Independent.</a:t>
            </a:r>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ppt_w</p:attrName>
                                        </p:attrNameLst>
                                      </p:cBhvr>
                                      <p:tavLst>
                                        <p:tav tm="0">
                                          <p:val>
                                            <p:fltVal val="0"/>
                                          </p:val>
                                        </p:tav>
                                        <p:tav tm="100000">
                                          <p:val>
                                            <p:strVal val="#ppt_w"/>
                                          </p:val>
                                        </p:tav>
                                      </p:tavLst>
                                    </p:anim>
                                    <p:anim calcmode="lin" valueType="num">
                                      <p:cBhvr>
                                        <p:cTn id="8" dur="2000" fill="hold"/>
                                        <p:tgtEl>
                                          <p:spTgt spid="7"/>
                                        </p:tgtEl>
                                        <p:attrNameLst>
                                          <p:attrName>ppt_h</p:attrName>
                                        </p:attrNameLst>
                                      </p:cBhvr>
                                      <p:tavLst>
                                        <p:tav tm="0">
                                          <p:val>
                                            <p:fltVal val="0"/>
                                          </p:val>
                                        </p:tav>
                                        <p:tav tm="100000">
                                          <p:val>
                                            <p:strVal val="#ppt_h"/>
                                          </p:val>
                                        </p:tav>
                                      </p:tavLst>
                                    </p:anim>
                                    <p:anim calcmode="lin" valueType="num">
                                      <p:cBhvr>
                                        <p:cTn id="9" dur="2000" fill="hold"/>
                                        <p:tgtEl>
                                          <p:spTgt spid="7"/>
                                        </p:tgtEl>
                                        <p:attrNameLst>
                                          <p:attrName>style.rotation</p:attrName>
                                        </p:attrNameLst>
                                      </p:cBhvr>
                                      <p:tavLst>
                                        <p:tav tm="0">
                                          <p:val>
                                            <p:fltVal val="90"/>
                                          </p:val>
                                        </p:tav>
                                        <p:tav tm="100000">
                                          <p:val>
                                            <p:fltVal val="0"/>
                                          </p:val>
                                        </p:tav>
                                      </p:tavLst>
                                    </p:anim>
                                    <p:animEffect transition="in" filter="fade">
                                      <p:cBhvr>
                                        <p:cTn id="10" dur="2000"/>
                                        <p:tgtEl>
                                          <p:spTgt spid="7"/>
                                        </p:tgtEl>
                                      </p:cBhvr>
                                    </p:animEffect>
                                  </p:childTnLst>
                                </p:cTn>
                              </p:par>
                            </p:childTnLst>
                          </p:cTn>
                        </p:par>
                        <p:par>
                          <p:cTn id="11" fill="hold">
                            <p:stCondLst>
                              <p:cond delay="2000"/>
                            </p:stCondLst>
                            <p:childTnLst>
                              <p:par>
                                <p:cTn id="12" presetID="26"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80">
                                          <p:stCondLst>
                                            <p:cond delay="0"/>
                                          </p:stCondLst>
                                        </p:cTn>
                                        <p:tgtEl>
                                          <p:spTgt spid="9"/>
                                        </p:tgtEl>
                                      </p:cBhvr>
                                    </p:animEffect>
                                    <p:anim calcmode="lin" valueType="num">
                                      <p:cBhvr>
                                        <p:cTn id="15"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0" dur="26">
                                          <p:stCondLst>
                                            <p:cond delay="650"/>
                                          </p:stCondLst>
                                        </p:cTn>
                                        <p:tgtEl>
                                          <p:spTgt spid="9"/>
                                        </p:tgtEl>
                                      </p:cBhvr>
                                      <p:to x="100000" y="60000"/>
                                    </p:animScale>
                                    <p:animScale>
                                      <p:cBhvr>
                                        <p:cTn id="21" dur="166" decel="50000">
                                          <p:stCondLst>
                                            <p:cond delay="676"/>
                                          </p:stCondLst>
                                        </p:cTn>
                                        <p:tgtEl>
                                          <p:spTgt spid="9"/>
                                        </p:tgtEl>
                                      </p:cBhvr>
                                      <p:to x="100000" y="100000"/>
                                    </p:animScale>
                                    <p:animScale>
                                      <p:cBhvr>
                                        <p:cTn id="22" dur="26">
                                          <p:stCondLst>
                                            <p:cond delay="1312"/>
                                          </p:stCondLst>
                                        </p:cTn>
                                        <p:tgtEl>
                                          <p:spTgt spid="9"/>
                                        </p:tgtEl>
                                      </p:cBhvr>
                                      <p:to x="100000" y="80000"/>
                                    </p:animScale>
                                    <p:animScale>
                                      <p:cBhvr>
                                        <p:cTn id="23" dur="166" decel="50000">
                                          <p:stCondLst>
                                            <p:cond delay="1338"/>
                                          </p:stCondLst>
                                        </p:cTn>
                                        <p:tgtEl>
                                          <p:spTgt spid="9"/>
                                        </p:tgtEl>
                                      </p:cBhvr>
                                      <p:to x="100000" y="100000"/>
                                    </p:animScale>
                                    <p:animScale>
                                      <p:cBhvr>
                                        <p:cTn id="24" dur="26">
                                          <p:stCondLst>
                                            <p:cond delay="1642"/>
                                          </p:stCondLst>
                                        </p:cTn>
                                        <p:tgtEl>
                                          <p:spTgt spid="9"/>
                                        </p:tgtEl>
                                      </p:cBhvr>
                                      <p:to x="100000" y="90000"/>
                                    </p:animScale>
                                    <p:animScale>
                                      <p:cBhvr>
                                        <p:cTn id="25" dur="166" decel="50000">
                                          <p:stCondLst>
                                            <p:cond delay="1668"/>
                                          </p:stCondLst>
                                        </p:cTn>
                                        <p:tgtEl>
                                          <p:spTgt spid="9"/>
                                        </p:tgtEl>
                                      </p:cBhvr>
                                      <p:to x="100000" y="100000"/>
                                    </p:animScale>
                                    <p:animScale>
                                      <p:cBhvr>
                                        <p:cTn id="26" dur="26">
                                          <p:stCondLst>
                                            <p:cond delay="1808"/>
                                          </p:stCondLst>
                                        </p:cTn>
                                        <p:tgtEl>
                                          <p:spTgt spid="9"/>
                                        </p:tgtEl>
                                      </p:cBhvr>
                                      <p:to x="100000" y="95000"/>
                                    </p:animScale>
                                    <p:animScale>
                                      <p:cBhvr>
                                        <p:cTn id="27" dur="166" decel="50000">
                                          <p:stCondLst>
                                            <p:cond delay="1834"/>
                                          </p:stCondLst>
                                        </p:cTn>
                                        <p:tgtEl>
                                          <p:spTgt spid="9"/>
                                        </p:tgtEl>
                                      </p:cBhvr>
                                      <p:to x="100000" y="100000"/>
                                    </p:animScale>
                                  </p:childTnLst>
                                </p:cTn>
                              </p:par>
                              <p:par>
                                <p:cTn id="28" presetID="26"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80">
                                          <p:stCondLst>
                                            <p:cond delay="0"/>
                                          </p:stCondLst>
                                        </p:cTn>
                                        <p:tgtEl>
                                          <p:spTgt spid="10"/>
                                        </p:tgtEl>
                                      </p:cBhvr>
                                    </p:animEffect>
                                    <p:anim calcmode="lin" valueType="num">
                                      <p:cBhvr>
                                        <p:cTn id="31"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6" dur="26">
                                          <p:stCondLst>
                                            <p:cond delay="650"/>
                                          </p:stCondLst>
                                        </p:cTn>
                                        <p:tgtEl>
                                          <p:spTgt spid="10"/>
                                        </p:tgtEl>
                                      </p:cBhvr>
                                      <p:to x="100000" y="60000"/>
                                    </p:animScale>
                                    <p:animScale>
                                      <p:cBhvr>
                                        <p:cTn id="37" dur="166" decel="50000">
                                          <p:stCondLst>
                                            <p:cond delay="676"/>
                                          </p:stCondLst>
                                        </p:cTn>
                                        <p:tgtEl>
                                          <p:spTgt spid="10"/>
                                        </p:tgtEl>
                                      </p:cBhvr>
                                      <p:to x="100000" y="100000"/>
                                    </p:animScale>
                                    <p:animScale>
                                      <p:cBhvr>
                                        <p:cTn id="38" dur="26">
                                          <p:stCondLst>
                                            <p:cond delay="1312"/>
                                          </p:stCondLst>
                                        </p:cTn>
                                        <p:tgtEl>
                                          <p:spTgt spid="10"/>
                                        </p:tgtEl>
                                      </p:cBhvr>
                                      <p:to x="100000" y="80000"/>
                                    </p:animScale>
                                    <p:animScale>
                                      <p:cBhvr>
                                        <p:cTn id="39" dur="166" decel="50000">
                                          <p:stCondLst>
                                            <p:cond delay="1338"/>
                                          </p:stCondLst>
                                        </p:cTn>
                                        <p:tgtEl>
                                          <p:spTgt spid="10"/>
                                        </p:tgtEl>
                                      </p:cBhvr>
                                      <p:to x="100000" y="100000"/>
                                    </p:animScale>
                                    <p:animScale>
                                      <p:cBhvr>
                                        <p:cTn id="40" dur="26">
                                          <p:stCondLst>
                                            <p:cond delay="1642"/>
                                          </p:stCondLst>
                                        </p:cTn>
                                        <p:tgtEl>
                                          <p:spTgt spid="10"/>
                                        </p:tgtEl>
                                      </p:cBhvr>
                                      <p:to x="100000" y="90000"/>
                                    </p:animScale>
                                    <p:animScale>
                                      <p:cBhvr>
                                        <p:cTn id="41" dur="166" decel="50000">
                                          <p:stCondLst>
                                            <p:cond delay="1668"/>
                                          </p:stCondLst>
                                        </p:cTn>
                                        <p:tgtEl>
                                          <p:spTgt spid="10"/>
                                        </p:tgtEl>
                                      </p:cBhvr>
                                      <p:to x="100000" y="100000"/>
                                    </p:animScale>
                                    <p:animScale>
                                      <p:cBhvr>
                                        <p:cTn id="42" dur="26">
                                          <p:stCondLst>
                                            <p:cond delay="1808"/>
                                          </p:stCondLst>
                                        </p:cTn>
                                        <p:tgtEl>
                                          <p:spTgt spid="10"/>
                                        </p:tgtEl>
                                      </p:cBhvr>
                                      <p:to x="100000" y="95000"/>
                                    </p:animScale>
                                    <p:animScale>
                                      <p:cBhvr>
                                        <p:cTn id="43" dur="166" decel="50000">
                                          <p:stCondLst>
                                            <p:cond delay="1834"/>
                                          </p:stCondLst>
                                        </p:cTn>
                                        <p:tgtEl>
                                          <p:spTgt spid="10"/>
                                        </p:tgtEl>
                                      </p:cBhvr>
                                      <p:to x="100000" y="100000"/>
                                    </p:animScale>
                                  </p:childTnLst>
                                </p:cTn>
                              </p:par>
                              <p:par>
                                <p:cTn id="44" presetID="26"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80">
                                          <p:stCondLst>
                                            <p:cond delay="0"/>
                                          </p:stCondLst>
                                        </p:cTn>
                                        <p:tgtEl>
                                          <p:spTgt spid="8"/>
                                        </p:tgtEl>
                                      </p:cBhvr>
                                    </p:animEffect>
                                    <p:anim calcmode="lin" valueType="num">
                                      <p:cBhvr>
                                        <p:cTn id="47"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52" dur="26">
                                          <p:stCondLst>
                                            <p:cond delay="650"/>
                                          </p:stCondLst>
                                        </p:cTn>
                                        <p:tgtEl>
                                          <p:spTgt spid="8"/>
                                        </p:tgtEl>
                                      </p:cBhvr>
                                      <p:to x="100000" y="60000"/>
                                    </p:animScale>
                                    <p:animScale>
                                      <p:cBhvr>
                                        <p:cTn id="53" dur="166" decel="50000">
                                          <p:stCondLst>
                                            <p:cond delay="676"/>
                                          </p:stCondLst>
                                        </p:cTn>
                                        <p:tgtEl>
                                          <p:spTgt spid="8"/>
                                        </p:tgtEl>
                                      </p:cBhvr>
                                      <p:to x="100000" y="100000"/>
                                    </p:animScale>
                                    <p:animScale>
                                      <p:cBhvr>
                                        <p:cTn id="54" dur="26">
                                          <p:stCondLst>
                                            <p:cond delay="1312"/>
                                          </p:stCondLst>
                                        </p:cTn>
                                        <p:tgtEl>
                                          <p:spTgt spid="8"/>
                                        </p:tgtEl>
                                      </p:cBhvr>
                                      <p:to x="100000" y="80000"/>
                                    </p:animScale>
                                    <p:animScale>
                                      <p:cBhvr>
                                        <p:cTn id="55" dur="166" decel="50000">
                                          <p:stCondLst>
                                            <p:cond delay="1338"/>
                                          </p:stCondLst>
                                        </p:cTn>
                                        <p:tgtEl>
                                          <p:spTgt spid="8"/>
                                        </p:tgtEl>
                                      </p:cBhvr>
                                      <p:to x="100000" y="100000"/>
                                    </p:animScale>
                                    <p:animScale>
                                      <p:cBhvr>
                                        <p:cTn id="56" dur="26">
                                          <p:stCondLst>
                                            <p:cond delay="1642"/>
                                          </p:stCondLst>
                                        </p:cTn>
                                        <p:tgtEl>
                                          <p:spTgt spid="8"/>
                                        </p:tgtEl>
                                      </p:cBhvr>
                                      <p:to x="100000" y="90000"/>
                                    </p:animScale>
                                    <p:animScale>
                                      <p:cBhvr>
                                        <p:cTn id="57" dur="166" decel="50000">
                                          <p:stCondLst>
                                            <p:cond delay="1668"/>
                                          </p:stCondLst>
                                        </p:cTn>
                                        <p:tgtEl>
                                          <p:spTgt spid="8"/>
                                        </p:tgtEl>
                                      </p:cBhvr>
                                      <p:to x="100000" y="100000"/>
                                    </p:animScale>
                                    <p:animScale>
                                      <p:cBhvr>
                                        <p:cTn id="58" dur="26">
                                          <p:stCondLst>
                                            <p:cond delay="1808"/>
                                          </p:stCondLst>
                                        </p:cTn>
                                        <p:tgtEl>
                                          <p:spTgt spid="8"/>
                                        </p:tgtEl>
                                      </p:cBhvr>
                                      <p:to x="100000" y="95000"/>
                                    </p:animScale>
                                    <p:animScale>
                                      <p:cBhvr>
                                        <p:cTn id="59" dur="166" decel="50000">
                                          <p:stCondLst>
                                            <p:cond delay="1834"/>
                                          </p:stCondLst>
                                        </p:cTn>
                                        <p:tgtEl>
                                          <p:spTgt spid="8"/>
                                        </p:tgtEl>
                                      </p:cBhvr>
                                      <p:to x="100000" y="100000"/>
                                    </p:animScale>
                                  </p:childTnLst>
                                </p:cTn>
                              </p:par>
                            </p:childTnLst>
                          </p:cTn>
                        </p:par>
                        <p:par>
                          <p:cTn id="60" fill="hold">
                            <p:stCondLst>
                              <p:cond delay="4000"/>
                            </p:stCondLst>
                            <p:childTnLst>
                              <p:par>
                                <p:cTn id="61" presetID="53" presetClass="entr" presetSubtype="16"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2000" fill="hold"/>
                                        <p:tgtEl>
                                          <p:spTgt spid="12"/>
                                        </p:tgtEl>
                                        <p:attrNameLst>
                                          <p:attrName>ppt_w</p:attrName>
                                        </p:attrNameLst>
                                      </p:cBhvr>
                                      <p:tavLst>
                                        <p:tav tm="0">
                                          <p:val>
                                            <p:fltVal val="0"/>
                                          </p:val>
                                        </p:tav>
                                        <p:tav tm="100000">
                                          <p:val>
                                            <p:strVal val="#ppt_w"/>
                                          </p:val>
                                        </p:tav>
                                      </p:tavLst>
                                    </p:anim>
                                    <p:anim calcmode="lin" valueType="num">
                                      <p:cBhvr>
                                        <p:cTn id="64" dur="2000" fill="hold"/>
                                        <p:tgtEl>
                                          <p:spTgt spid="12"/>
                                        </p:tgtEl>
                                        <p:attrNameLst>
                                          <p:attrName>ppt_h</p:attrName>
                                        </p:attrNameLst>
                                      </p:cBhvr>
                                      <p:tavLst>
                                        <p:tav tm="0">
                                          <p:val>
                                            <p:fltVal val="0"/>
                                          </p:val>
                                        </p:tav>
                                        <p:tav tm="100000">
                                          <p:val>
                                            <p:strVal val="#ppt_h"/>
                                          </p:val>
                                        </p:tav>
                                      </p:tavLst>
                                    </p:anim>
                                    <p:animEffect transition="in" filter="fade">
                                      <p:cBhvr>
                                        <p:cTn id="65" dur="2000"/>
                                        <p:tgtEl>
                                          <p:spTgt spid="12"/>
                                        </p:tgtEl>
                                      </p:cBhvr>
                                    </p:animEffect>
                                  </p:childTnLst>
                                </p:cTn>
                              </p:par>
                            </p:childTnLst>
                          </p:cTn>
                        </p:par>
                        <p:par>
                          <p:cTn id="66" fill="hold">
                            <p:stCondLst>
                              <p:cond delay="6000"/>
                            </p:stCondLst>
                            <p:childTnLst>
                              <p:par>
                                <p:cTn id="67" presetID="45" presetClass="entr" presetSubtype="0" fill="hold" grpId="0" nodeType="after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2000"/>
                                        <p:tgtEl>
                                          <p:spTgt spid="13"/>
                                        </p:tgtEl>
                                      </p:cBhvr>
                                    </p:animEffect>
                                    <p:anim calcmode="lin" valueType="num">
                                      <p:cBhvr>
                                        <p:cTn id="70" dur="2000" fill="hold"/>
                                        <p:tgtEl>
                                          <p:spTgt spid="13"/>
                                        </p:tgtEl>
                                        <p:attrNameLst>
                                          <p:attrName>ppt_w</p:attrName>
                                        </p:attrNameLst>
                                      </p:cBhvr>
                                      <p:tavLst>
                                        <p:tav tm="0" fmla="#ppt_w*sin(2.5*pi*$)">
                                          <p:val>
                                            <p:fltVal val="0"/>
                                          </p:val>
                                        </p:tav>
                                        <p:tav tm="100000">
                                          <p:val>
                                            <p:fltVal val="1"/>
                                          </p:val>
                                        </p:tav>
                                      </p:tavLst>
                                    </p:anim>
                                    <p:anim calcmode="lin" valueType="num">
                                      <p:cBhvr>
                                        <p:cTn id="71" dur="2000" fill="hold"/>
                                        <p:tgtEl>
                                          <p:spTgt spid="13"/>
                                        </p:tgtEl>
                                        <p:attrNameLst>
                                          <p:attrName>ppt_h</p:attrName>
                                        </p:attrNameLst>
                                      </p:cBhvr>
                                      <p:tavLst>
                                        <p:tav tm="0">
                                          <p:val>
                                            <p:strVal val="#ppt_h"/>
                                          </p:val>
                                        </p:tav>
                                        <p:tav tm="100000">
                                          <p:val>
                                            <p:strVal val="#ppt_h"/>
                                          </p:val>
                                        </p:tav>
                                      </p:tavLst>
                                    </p:anim>
                                  </p:childTnLst>
                                </p:cTn>
                              </p:par>
                              <p:par>
                                <p:cTn id="72" presetID="45"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2000"/>
                                        <p:tgtEl>
                                          <p:spTgt spid="15"/>
                                        </p:tgtEl>
                                      </p:cBhvr>
                                    </p:animEffect>
                                    <p:anim calcmode="lin" valueType="num">
                                      <p:cBhvr>
                                        <p:cTn id="75" dur="2000" fill="hold"/>
                                        <p:tgtEl>
                                          <p:spTgt spid="15"/>
                                        </p:tgtEl>
                                        <p:attrNameLst>
                                          <p:attrName>ppt_w</p:attrName>
                                        </p:attrNameLst>
                                      </p:cBhvr>
                                      <p:tavLst>
                                        <p:tav tm="0" fmla="#ppt_w*sin(2.5*pi*$)">
                                          <p:val>
                                            <p:fltVal val="0"/>
                                          </p:val>
                                        </p:tav>
                                        <p:tav tm="100000">
                                          <p:val>
                                            <p:fltVal val="1"/>
                                          </p:val>
                                        </p:tav>
                                      </p:tavLst>
                                    </p:anim>
                                    <p:anim calcmode="lin" valueType="num">
                                      <p:cBhvr>
                                        <p:cTn id="76" dur="2000" fill="hold"/>
                                        <p:tgtEl>
                                          <p:spTgt spid="15"/>
                                        </p:tgtEl>
                                        <p:attrNameLst>
                                          <p:attrName>ppt_h</p:attrName>
                                        </p:attrNameLst>
                                      </p:cBhvr>
                                      <p:tavLst>
                                        <p:tav tm="0">
                                          <p:val>
                                            <p:strVal val="#ppt_h"/>
                                          </p:val>
                                        </p:tav>
                                        <p:tav tm="100000">
                                          <p:val>
                                            <p:strVal val="#ppt_h"/>
                                          </p:val>
                                        </p:tav>
                                      </p:tavLst>
                                    </p:anim>
                                  </p:childTnLst>
                                </p:cTn>
                              </p:par>
                            </p:childTnLst>
                          </p:cTn>
                        </p:par>
                        <p:par>
                          <p:cTn id="77" fill="hold">
                            <p:stCondLst>
                              <p:cond delay="8000"/>
                            </p:stCondLst>
                            <p:childTnLst>
                              <p:par>
                                <p:cTn id="78" presetID="21" presetClass="entr" presetSubtype="1" fill="hold" grpId="0" nodeType="after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wheel(1)">
                                      <p:cBhvr>
                                        <p:cTn id="80"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2" grpId="0"/>
      <p:bldP spid="13" grpId="0"/>
      <p:bldP spid="15"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5" y="8639"/>
            <a:ext cx="12191835" cy="311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0" y="3115098"/>
            <a:ext cx="12191835" cy="374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download hypertension"/>
          <p:cNvPicPr>
            <a:picLocks noChangeAspect="1"/>
          </p:cNvPicPr>
          <p:nvPr/>
        </p:nvPicPr>
        <p:blipFill>
          <a:blip r:embed="rId2">
            <a:clrChange>
              <a:clrFrom>
                <a:srgbClr val="FFFFFF">
                  <a:alpha val="100000"/>
                </a:srgbClr>
              </a:clrFrom>
              <a:clrTo>
                <a:srgbClr val="FFFFFF">
                  <a:alpha val="100000"/>
                  <a:alpha val="0"/>
                </a:srgbClr>
              </a:clrTo>
            </a:clrChange>
            <a:lum bright="30000" contrast="60000"/>
          </a:blip>
          <a:stretch>
            <a:fillRect/>
          </a:stretch>
        </p:blipFill>
        <p:spPr>
          <a:xfrm>
            <a:off x="167042" y="997910"/>
            <a:ext cx="1600200" cy="1657985"/>
          </a:xfrm>
          <a:prstGeom prst="rect">
            <a:avLst/>
          </a:prstGeom>
        </p:spPr>
      </p:pic>
      <p:sp>
        <p:nvSpPr>
          <p:cNvPr id="9" name="TextBox 8"/>
          <p:cNvSpPr txBox="1"/>
          <p:nvPr/>
        </p:nvSpPr>
        <p:spPr>
          <a:xfrm>
            <a:off x="2155929" y="0"/>
            <a:ext cx="7879976" cy="1415772"/>
          </a:xfrm>
          <a:prstGeom prst="rect">
            <a:avLst/>
          </a:prstGeom>
          <a:noFill/>
        </p:spPr>
        <p:txBody>
          <a:bodyPr wrap="square" rtlCol="0">
            <a:spAutoFit/>
          </a:bodyPr>
          <a:lstStyle/>
          <a:p>
            <a:r>
              <a:rPr lang="en-US" sz="4300" cap="all" dirty="0">
                <a:solidFill>
                  <a:prstClr val="white"/>
                </a:solidFill>
                <a:latin typeface="Tw Cen MT" panose="020B0602020104020603"/>
              </a:rPr>
              <a:t>CHI square relation between</a:t>
            </a:r>
            <a:br>
              <a:rPr lang="en-US" sz="4300" cap="all" dirty="0">
                <a:solidFill>
                  <a:prstClr val="white"/>
                </a:solidFill>
                <a:latin typeface="Tw Cen MT" panose="020B0602020104020603"/>
              </a:rPr>
            </a:br>
            <a:r>
              <a:rPr lang="en-US" sz="4300" cap="all" dirty="0">
                <a:solidFill>
                  <a:prstClr val="white"/>
                </a:solidFill>
                <a:latin typeface="Tw Cen MT" panose="020B0602020104020603"/>
              </a:rPr>
              <a:t>     </a:t>
            </a:r>
            <a:r>
              <a:rPr lang="en-US" sz="4300" cap="all" dirty="0">
                <a:solidFill>
                  <a:prstClr val="black"/>
                </a:solidFill>
                <a:latin typeface="Tw Cen MT" panose="020B0602020104020603"/>
              </a:rPr>
              <a:t>hypertension</a:t>
            </a:r>
            <a:r>
              <a:rPr lang="en-US" sz="4300" cap="all" dirty="0">
                <a:solidFill>
                  <a:prstClr val="white"/>
                </a:solidFill>
                <a:latin typeface="Tw Cen MT" panose="020B0602020104020603"/>
              </a:rPr>
              <a:t> &amp; </a:t>
            </a:r>
            <a:r>
              <a:rPr lang="en-US" sz="4300" cap="all" dirty="0">
                <a:solidFill>
                  <a:prstClr val="black"/>
                </a:solidFill>
                <a:latin typeface="Tw Cen MT" panose="020B0602020104020603"/>
              </a:rPr>
              <a:t>Stroke</a:t>
            </a:r>
            <a:endParaRPr lang="en-US" dirty="0"/>
          </a:p>
        </p:txBody>
      </p:sp>
      <p:sp>
        <p:nvSpPr>
          <p:cNvPr id="10" name="Freeform 108"/>
          <p:cNvSpPr/>
          <p:nvPr/>
        </p:nvSpPr>
        <p:spPr>
          <a:xfrm flipH="1">
            <a:off x="10555940" y="1252299"/>
            <a:ext cx="1452969" cy="1149205"/>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0000"/>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sz="2700">
              <a:solidFill>
                <a:srgbClr val="FF0000"/>
              </a:solidFill>
            </a:endParaRPr>
          </a:p>
        </p:txBody>
      </p:sp>
      <p:sp>
        <p:nvSpPr>
          <p:cNvPr id="11" name="TextBox 10"/>
          <p:cNvSpPr txBox="1"/>
          <p:nvPr/>
        </p:nvSpPr>
        <p:spPr>
          <a:xfrm>
            <a:off x="2400720" y="1560477"/>
            <a:ext cx="7521741" cy="1569660"/>
          </a:xfrm>
          <a:prstGeom prst="rect">
            <a:avLst/>
          </a:prstGeom>
          <a:noFill/>
        </p:spPr>
        <p:txBody>
          <a:bodyPr wrap="square" rtlCol="0">
            <a:spAutoFit/>
          </a:bodyPr>
          <a:lstStyle/>
          <a:p>
            <a:r>
              <a:rPr lang="en-US" sz="2400" dirty="0"/>
              <a:t>HYPOTHESIS:-</a:t>
            </a:r>
          </a:p>
          <a:p>
            <a:r>
              <a:rPr lang="en-US" sz="2400" dirty="0"/>
              <a:t>Ho:-Hypertension and Stroke are Independent</a:t>
            </a:r>
          </a:p>
          <a:p>
            <a:endParaRPr lang="en-US" sz="2400" dirty="0"/>
          </a:p>
          <a:p>
            <a:r>
              <a:rPr lang="en-US" sz="2400" dirty="0"/>
              <a:t>H1:- </a:t>
            </a:r>
            <a:r>
              <a:rPr lang="en-US" sz="2400" dirty="0">
                <a:solidFill>
                  <a:prstClr val="black"/>
                </a:solidFill>
              </a:rPr>
              <a:t>Hypertension and Stroke are Dependent</a:t>
            </a:r>
            <a:endParaRPr lang="en-US" sz="2400" dirty="0"/>
          </a:p>
        </p:txBody>
      </p:sp>
      <mc:AlternateContent xmlns:mc="http://schemas.openxmlformats.org/markup-compatibility/2006" xmlns:a14="http://schemas.microsoft.com/office/drawing/2010/main">
        <mc:Choice Requires="a14">
          <p:sp>
            <p:nvSpPr>
              <p:cNvPr id="13" name="TextBox 12"/>
              <p:cNvSpPr txBox="1"/>
              <p:nvPr/>
            </p:nvSpPr>
            <p:spPr>
              <a:xfrm>
                <a:off x="318656" y="3582940"/>
                <a:ext cx="3061854" cy="2246769"/>
              </a:xfrm>
              <a:prstGeom prst="rect">
                <a:avLst/>
              </a:prstGeom>
              <a:noFill/>
            </p:spPr>
            <p:txBody>
              <a:bodyPr wrap="square" rtlCol="0">
                <a:spAutoFit/>
              </a:bodyPr>
              <a:lstStyle/>
              <a:p>
                <a:r>
                  <a:rPr lang="en-US" sz="2800" dirty="0"/>
                  <a:t>Test Statistic:-</a:t>
                </a:r>
              </a:p>
              <a:p>
                <a:endParaRPr lang="en-US" sz="2800" dirty="0"/>
              </a:p>
              <a:p>
                <a14:m>
                  <m:oMath xmlns:m="http://schemas.openxmlformats.org/officeDocument/2006/math">
                    <m:r>
                      <a:rPr lang="el-GR" sz="2800" b="1" i="1" smtClean="0">
                        <a:latin typeface="Cambria Math" panose="02040503050406030204" pitchFamily="18" charset="0"/>
                        <a:ea typeface="Cambria Math" panose="02040503050406030204" pitchFamily="18" charset="0"/>
                      </a:rPr>
                      <m:t>𝝌</m:t>
                    </m:r>
                  </m:oMath>
                </a14:m>
                <a:r>
                  <a:rPr lang="en-US" sz="2800" b="1" baseline="30000" dirty="0"/>
                  <a:t>2</a:t>
                </a:r>
                <a:r>
                  <a:rPr lang="en-US" sz="2800" b="1" dirty="0"/>
                  <a:t>cal=97.275</a:t>
                </a:r>
              </a:p>
              <a:p>
                <a:r>
                  <a:rPr lang="en-US" sz="2800" b="1" dirty="0"/>
                  <a:t>df=1</a:t>
                </a:r>
              </a:p>
              <a:p>
                <a:r>
                  <a:rPr lang="en-US" sz="2800" b="1" dirty="0"/>
                  <a:t>Pvalue</a:t>
                </a:r>
                <a:r>
                  <a:rPr lang="en-US" sz="2800" b="1"/>
                  <a:t>&lt;2.2</a:t>
                </a:r>
                <a:r>
                  <a:rPr lang="en-US" sz="2800" b="1">
                    <a:latin typeface="PT Sans"/>
                  </a:rPr>
                  <a:t>e-</a:t>
                </a:r>
                <a:r>
                  <a:rPr lang="en-US" b="1">
                    <a:latin typeface="PT Sans"/>
                  </a:rPr>
                  <a:t>16</a:t>
                </a:r>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18656" y="3582940"/>
                <a:ext cx="3061854" cy="2246769"/>
              </a:xfrm>
              <a:prstGeom prst="rect">
                <a:avLst/>
              </a:prstGeom>
              <a:blipFill>
                <a:blip r:embed="rId3"/>
                <a:stretch>
                  <a:fillRect l="-3976" t="-2989" b="-679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521708" y="3589340"/>
                <a:ext cx="8628399" cy="3108543"/>
              </a:xfrm>
              <a:prstGeom prst="rect">
                <a:avLst/>
              </a:prstGeom>
              <a:noFill/>
            </p:spPr>
            <p:txBody>
              <a:bodyPr wrap="square" rtlCol="0">
                <a:spAutoFit/>
              </a:bodyPr>
              <a:lstStyle/>
              <a:p>
                <a:r>
                  <a:rPr lang="en-US" sz="2800" dirty="0"/>
                  <a:t>Decision Criteria:-</a:t>
                </a:r>
              </a:p>
              <a:p>
                <a:endParaRPr lang="en-US" sz="2800" b="1" dirty="0">
                  <a:solidFill>
                    <a:prstClr val="black"/>
                  </a:solidFill>
                </a:endParaRPr>
              </a:p>
              <a:p>
                <a14:m>
                  <m:oMath xmlns:m="http://schemas.openxmlformats.org/officeDocument/2006/math">
                    <m:r>
                      <a:rPr lang="el-GR" sz="2800" b="1" i="1">
                        <a:latin typeface="Cambria Math" panose="02040503050406030204" pitchFamily="18" charset="0"/>
                        <a:ea typeface="Cambria Math" panose="02040503050406030204" pitchFamily="18" charset="0"/>
                      </a:rPr>
                      <m:t>𝝌</m:t>
                    </m:r>
                    <m:r>
                      <a:rPr lang="el-GR" sz="2800" b="1" i="1">
                        <a:latin typeface="Cambria Math" panose="02040503050406030204" pitchFamily="18" charset="0"/>
                        <a:ea typeface="Cambria Math" panose="02040503050406030204" pitchFamily="18" charset="0"/>
                      </a:rPr>
                      <m:t> </m:t>
                    </m:r>
                  </m:oMath>
                </a14:m>
                <a:r>
                  <a:rPr lang="en-US" sz="2800" b="1" baseline="30000" dirty="0">
                    <a:solidFill>
                      <a:prstClr val="black"/>
                    </a:solidFill>
                  </a:rPr>
                  <a:t>2</a:t>
                </a:r>
                <a:r>
                  <a:rPr lang="en-US" sz="2800" b="1" dirty="0">
                    <a:solidFill>
                      <a:prstClr val="black"/>
                    </a:solidFill>
                  </a:rPr>
                  <a:t>cal&gt;</a:t>
                </a:r>
                <a:r>
                  <a:rPr lang="el-GR" sz="2800" b="1" dirty="0">
                    <a:ea typeface="Cambria Math" panose="02040503050406030204" pitchFamily="18" charset="0"/>
                  </a:rPr>
                  <a:t> </a:t>
                </a:r>
                <a14:m>
                  <m:oMath xmlns:m="http://schemas.openxmlformats.org/officeDocument/2006/math">
                    <m:r>
                      <a:rPr lang="el-GR" sz="2800" b="1" i="1">
                        <a:latin typeface="Cambria Math" panose="02040503050406030204" pitchFamily="18" charset="0"/>
                        <a:ea typeface="Cambria Math" panose="02040503050406030204" pitchFamily="18" charset="0"/>
                      </a:rPr>
                      <m:t>𝝌</m:t>
                    </m:r>
                    <m:r>
                      <a:rPr lang="el-GR" sz="2800" b="1" i="1">
                        <a:latin typeface="Cambria Math" panose="02040503050406030204" pitchFamily="18" charset="0"/>
                        <a:ea typeface="Cambria Math" panose="02040503050406030204" pitchFamily="18" charset="0"/>
                      </a:rPr>
                      <m:t> </m:t>
                    </m:r>
                  </m:oMath>
                </a14:m>
                <a:r>
                  <a:rPr lang="en-US" sz="2800" b="1" baseline="30000" dirty="0">
                    <a:solidFill>
                      <a:prstClr val="black"/>
                    </a:solidFill>
                  </a:rPr>
                  <a:t>2</a:t>
                </a:r>
                <a:r>
                  <a:rPr lang="en-US" sz="2800" b="1" dirty="0">
                    <a:solidFill>
                      <a:prstClr val="black"/>
                    </a:solidFill>
                  </a:rPr>
                  <a:t>tab,      P&lt;</a:t>
                </a:r>
                <a:r>
                  <a:rPr lang="el-GR" sz="2800" b="1" dirty="0">
                    <a:solidFill>
                      <a:prstClr val="black"/>
                    </a:solidFill>
                  </a:rPr>
                  <a:t>α</a:t>
                </a:r>
                <a:endParaRPr lang="en-US" sz="2800" b="1" dirty="0">
                  <a:solidFill>
                    <a:prstClr val="black"/>
                  </a:solidFill>
                </a:endParaRPr>
              </a:p>
              <a:p>
                <a:r>
                  <a:rPr lang="en-US" sz="2800" b="1" dirty="0">
                    <a:solidFill>
                      <a:prstClr val="black"/>
                    </a:solidFill>
                  </a:rPr>
                  <a:t>Reject Ho at </a:t>
                </a:r>
                <a:r>
                  <a:rPr lang="el-GR" sz="2800" b="1" dirty="0">
                    <a:solidFill>
                      <a:prstClr val="black"/>
                    </a:solidFill>
                  </a:rPr>
                  <a:t>α</a:t>
                </a:r>
                <a:r>
                  <a:rPr lang="en-US" sz="2800" b="1" dirty="0">
                    <a:solidFill>
                      <a:prstClr val="black"/>
                    </a:solidFill>
                  </a:rPr>
                  <a:t> level of significance,    </a:t>
                </a:r>
                <a:r>
                  <a:rPr lang="el-GR" sz="2800" b="1" dirty="0">
                    <a:solidFill>
                      <a:prstClr val="black"/>
                    </a:solidFill>
                  </a:rPr>
                  <a:t>α</a:t>
                </a:r>
                <a:r>
                  <a:rPr lang="en-US" sz="2800" b="1" dirty="0">
                    <a:solidFill>
                      <a:prstClr val="black"/>
                    </a:solidFill>
                  </a:rPr>
                  <a:t>=0.05</a:t>
                </a:r>
              </a:p>
              <a:p>
                <a14:m>
                  <m:oMath xmlns:m="http://schemas.openxmlformats.org/officeDocument/2006/math">
                    <m:r>
                      <a:rPr lang="el-GR" sz="2800" b="1" i="1">
                        <a:latin typeface="Cambria Math" panose="02040503050406030204" pitchFamily="18" charset="0"/>
                        <a:ea typeface="Cambria Math" panose="02040503050406030204" pitchFamily="18" charset="0"/>
                      </a:rPr>
                      <m:t>𝝌</m:t>
                    </m:r>
                  </m:oMath>
                </a14:m>
                <a:r>
                  <a:rPr lang="en-US" sz="2800" b="1" baseline="30000" dirty="0">
                    <a:solidFill>
                      <a:prstClr val="black"/>
                    </a:solidFill>
                  </a:rPr>
                  <a:t>2</a:t>
                </a:r>
                <a:r>
                  <a:rPr lang="en-US" sz="2800" b="1" dirty="0">
                    <a:solidFill>
                      <a:prstClr val="black"/>
                    </a:solidFill>
                  </a:rPr>
                  <a:t>tab=</a:t>
                </a:r>
                <a:r>
                  <a:rPr lang="el-GR" sz="2800" b="1" dirty="0">
                    <a:ea typeface="Cambria Math" panose="02040503050406030204" pitchFamily="18" charset="0"/>
                  </a:rPr>
                  <a:t> </a:t>
                </a:r>
                <a14:m>
                  <m:oMath xmlns:m="http://schemas.openxmlformats.org/officeDocument/2006/math">
                    <m:r>
                      <a:rPr lang="el-GR" sz="2800" b="1" i="1">
                        <a:latin typeface="Cambria Math" panose="02040503050406030204" pitchFamily="18" charset="0"/>
                        <a:ea typeface="Cambria Math" panose="02040503050406030204" pitchFamily="18" charset="0"/>
                      </a:rPr>
                      <m:t>𝝌</m:t>
                    </m:r>
                    <m:r>
                      <a:rPr lang="el-GR" sz="2800" b="1" i="1">
                        <a:latin typeface="Cambria Math" panose="02040503050406030204" pitchFamily="18" charset="0"/>
                        <a:ea typeface="Cambria Math" panose="02040503050406030204" pitchFamily="18" charset="0"/>
                      </a:rPr>
                      <m:t> </m:t>
                    </m:r>
                  </m:oMath>
                </a14:m>
                <a:r>
                  <a:rPr lang="en-US" sz="2800" b="1" baseline="30000" dirty="0">
                    <a:solidFill>
                      <a:prstClr val="black"/>
                    </a:solidFill>
                  </a:rPr>
                  <a:t>2</a:t>
                </a:r>
                <a:r>
                  <a:rPr lang="en-US" b="1" dirty="0">
                    <a:solidFill>
                      <a:prstClr val="black"/>
                    </a:solidFill>
                  </a:rPr>
                  <a:t>(1,0.05)=</a:t>
                </a:r>
                <a:r>
                  <a:rPr lang="en-US" sz="2800" b="1" dirty="0">
                    <a:solidFill>
                      <a:prstClr val="black"/>
                    </a:solidFill>
                  </a:rPr>
                  <a:t>3.84, </a:t>
                </a:r>
                <a14:m>
                  <m:oMath xmlns:m="http://schemas.openxmlformats.org/officeDocument/2006/math">
                    <m:r>
                      <a:rPr lang="el-GR" sz="2800" b="1" i="1">
                        <a:latin typeface="Cambria Math" panose="02040503050406030204" pitchFamily="18" charset="0"/>
                        <a:ea typeface="Cambria Math" panose="02040503050406030204" pitchFamily="18" charset="0"/>
                      </a:rPr>
                      <m:t>𝝌</m:t>
                    </m:r>
                  </m:oMath>
                </a14:m>
                <a:r>
                  <a:rPr lang="en-US" sz="2800" b="1" baseline="30000" dirty="0">
                    <a:solidFill>
                      <a:prstClr val="black"/>
                    </a:solidFill>
                  </a:rPr>
                  <a:t>2</a:t>
                </a:r>
                <a:r>
                  <a:rPr lang="en-US" sz="2800" b="1" dirty="0">
                    <a:solidFill>
                      <a:prstClr val="black"/>
                    </a:solidFill>
                  </a:rPr>
                  <a:t>cal &gt; </a:t>
                </a:r>
                <a14:m>
                  <m:oMath xmlns:m="http://schemas.openxmlformats.org/officeDocument/2006/math">
                    <m:r>
                      <a:rPr lang="el-GR" sz="2800" b="1" i="1">
                        <a:latin typeface="Cambria Math" panose="02040503050406030204" pitchFamily="18" charset="0"/>
                        <a:ea typeface="Cambria Math" panose="02040503050406030204" pitchFamily="18" charset="0"/>
                      </a:rPr>
                      <m:t>𝝌</m:t>
                    </m:r>
                  </m:oMath>
                </a14:m>
                <a:r>
                  <a:rPr lang="en-US" sz="2800" b="1" baseline="30000" dirty="0">
                    <a:solidFill>
                      <a:prstClr val="black"/>
                    </a:solidFill>
                  </a:rPr>
                  <a:t>2</a:t>
                </a:r>
                <a:r>
                  <a:rPr lang="en-US" sz="2800" b="1" dirty="0">
                    <a:solidFill>
                      <a:prstClr val="black"/>
                    </a:solidFill>
                  </a:rPr>
                  <a:t>tab,    Reject Ho.</a:t>
                </a:r>
              </a:p>
              <a:p>
                <a:endParaRPr lang="en-US" sz="2800" dirty="0"/>
              </a:p>
              <a:p>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521708" y="3589340"/>
                <a:ext cx="8628399" cy="3108543"/>
              </a:xfrm>
              <a:prstGeom prst="rect">
                <a:avLst/>
              </a:prstGeom>
              <a:blipFill rotWithShape="0">
                <a:blip r:embed="rId4"/>
                <a:stretch>
                  <a:fillRect l="-1484" t="-2157"/>
                </a:stretch>
              </a:blipFill>
            </p:spPr>
            <p:txBody>
              <a:bodyPr/>
              <a:lstStyle/>
              <a:p>
                <a:r>
                  <a:rPr lang="en-US">
                    <a:noFill/>
                  </a:rPr>
                  <a:t> </a:t>
                </a:r>
              </a:p>
            </p:txBody>
          </p:sp>
        </mc:Fallback>
      </mc:AlternateContent>
      <p:sp>
        <p:nvSpPr>
          <p:cNvPr id="15" name="TextBox 14"/>
          <p:cNvSpPr txBox="1"/>
          <p:nvPr/>
        </p:nvSpPr>
        <p:spPr>
          <a:xfrm>
            <a:off x="554182" y="6151418"/>
            <a:ext cx="11014363"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b="1" dirty="0"/>
              <a:t>Therefore, Hypertension and Stroke are Dependent.</a:t>
            </a:r>
          </a:p>
        </p:txBody>
      </p:sp>
    </p:spTree>
    <p:extLst>
      <p:ext uri="{BB962C8B-B14F-4D97-AF65-F5344CB8AC3E}">
        <p14:creationId xmlns:p14="http://schemas.microsoft.com/office/powerpoint/2010/main" val="55852977"/>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ppt_w</p:attrName>
                                        </p:attrNameLst>
                                      </p:cBhvr>
                                      <p:tavLst>
                                        <p:tav tm="0">
                                          <p:val>
                                            <p:fltVal val="0"/>
                                          </p:val>
                                        </p:tav>
                                        <p:tav tm="100000">
                                          <p:val>
                                            <p:strVal val="#ppt_w"/>
                                          </p:val>
                                        </p:tav>
                                      </p:tavLst>
                                    </p:anim>
                                    <p:anim calcmode="lin" valueType="num">
                                      <p:cBhvr>
                                        <p:cTn id="8" dur="2000" fill="hold"/>
                                        <p:tgtEl>
                                          <p:spTgt spid="9"/>
                                        </p:tgtEl>
                                        <p:attrNameLst>
                                          <p:attrName>ppt_h</p:attrName>
                                        </p:attrNameLst>
                                      </p:cBhvr>
                                      <p:tavLst>
                                        <p:tav tm="0">
                                          <p:val>
                                            <p:fltVal val="0"/>
                                          </p:val>
                                        </p:tav>
                                        <p:tav tm="100000">
                                          <p:val>
                                            <p:strVal val="#ppt_h"/>
                                          </p:val>
                                        </p:tav>
                                      </p:tavLst>
                                    </p:anim>
                                    <p:anim calcmode="lin" valueType="num">
                                      <p:cBhvr>
                                        <p:cTn id="9" dur="2000" fill="hold"/>
                                        <p:tgtEl>
                                          <p:spTgt spid="9"/>
                                        </p:tgtEl>
                                        <p:attrNameLst>
                                          <p:attrName>style.rotation</p:attrName>
                                        </p:attrNameLst>
                                      </p:cBhvr>
                                      <p:tavLst>
                                        <p:tav tm="0">
                                          <p:val>
                                            <p:fltVal val="90"/>
                                          </p:val>
                                        </p:tav>
                                        <p:tav tm="100000">
                                          <p:val>
                                            <p:fltVal val="0"/>
                                          </p:val>
                                        </p:tav>
                                      </p:tavLst>
                                    </p:anim>
                                    <p:animEffect transition="in" filter="fade">
                                      <p:cBhvr>
                                        <p:cTn id="10" dur="2000"/>
                                        <p:tgtEl>
                                          <p:spTgt spid="9"/>
                                        </p:tgtEl>
                                      </p:cBhvr>
                                    </p:animEffect>
                                  </p:childTnLst>
                                </p:cTn>
                              </p:par>
                            </p:childTnLst>
                          </p:cTn>
                        </p:par>
                        <p:par>
                          <p:cTn id="11" fill="hold">
                            <p:stCondLst>
                              <p:cond delay="2000"/>
                            </p:stCondLst>
                            <p:childTnLst>
                              <p:par>
                                <p:cTn id="12" presetID="26"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80">
                                          <p:stCondLst>
                                            <p:cond delay="0"/>
                                          </p:stCondLst>
                                        </p:cTn>
                                        <p:tgtEl>
                                          <p:spTgt spid="8"/>
                                        </p:tgtEl>
                                      </p:cBhvr>
                                    </p:animEffect>
                                    <p:anim calcmode="lin" valueType="num">
                                      <p:cBhvr>
                                        <p:cTn id="15"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0" dur="26">
                                          <p:stCondLst>
                                            <p:cond delay="650"/>
                                          </p:stCondLst>
                                        </p:cTn>
                                        <p:tgtEl>
                                          <p:spTgt spid="8"/>
                                        </p:tgtEl>
                                      </p:cBhvr>
                                      <p:to x="100000" y="60000"/>
                                    </p:animScale>
                                    <p:animScale>
                                      <p:cBhvr>
                                        <p:cTn id="21" dur="166" decel="50000">
                                          <p:stCondLst>
                                            <p:cond delay="676"/>
                                          </p:stCondLst>
                                        </p:cTn>
                                        <p:tgtEl>
                                          <p:spTgt spid="8"/>
                                        </p:tgtEl>
                                      </p:cBhvr>
                                      <p:to x="100000" y="100000"/>
                                    </p:animScale>
                                    <p:animScale>
                                      <p:cBhvr>
                                        <p:cTn id="22" dur="26">
                                          <p:stCondLst>
                                            <p:cond delay="1312"/>
                                          </p:stCondLst>
                                        </p:cTn>
                                        <p:tgtEl>
                                          <p:spTgt spid="8"/>
                                        </p:tgtEl>
                                      </p:cBhvr>
                                      <p:to x="100000" y="80000"/>
                                    </p:animScale>
                                    <p:animScale>
                                      <p:cBhvr>
                                        <p:cTn id="23" dur="166" decel="50000">
                                          <p:stCondLst>
                                            <p:cond delay="1338"/>
                                          </p:stCondLst>
                                        </p:cTn>
                                        <p:tgtEl>
                                          <p:spTgt spid="8"/>
                                        </p:tgtEl>
                                      </p:cBhvr>
                                      <p:to x="100000" y="100000"/>
                                    </p:animScale>
                                    <p:animScale>
                                      <p:cBhvr>
                                        <p:cTn id="24" dur="26">
                                          <p:stCondLst>
                                            <p:cond delay="1642"/>
                                          </p:stCondLst>
                                        </p:cTn>
                                        <p:tgtEl>
                                          <p:spTgt spid="8"/>
                                        </p:tgtEl>
                                      </p:cBhvr>
                                      <p:to x="100000" y="90000"/>
                                    </p:animScale>
                                    <p:animScale>
                                      <p:cBhvr>
                                        <p:cTn id="25" dur="166" decel="50000">
                                          <p:stCondLst>
                                            <p:cond delay="1668"/>
                                          </p:stCondLst>
                                        </p:cTn>
                                        <p:tgtEl>
                                          <p:spTgt spid="8"/>
                                        </p:tgtEl>
                                      </p:cBhvr>
                                      <p:to x="100000" y="100000"/>
                                    </p:animScale>
                                    <p:animScale>
                                      <p:cBhvr>
                                        <p:cTn id="26" dur="26">
                                          <p:stCondLst>
                                            <p:cond delay="1808"/>
                                          </p:stCondLst>
                                        </p:cTn>
                                        <p:tgtEl>
                                          <p:spTgt spid="8"/>
                                        </p:tgtEl>
                                      </p:cBhvr>
                                      <p:to x="100000" y="95000"/>
                                    </p:animScale>
                                    <p:animScale>
                                      <p:cBhvr>
                                        <p:cTn id="27" dur="166" decel="50000">
                                          <p:stCondLst>
                                            <p:cond delay="1834"/>
                                          </p:stCondLst>
                                        </p:cTn>
                                        <p:tgtEl>
                                          <p:spTgt spid="8"/>
                                        </p:tgtEl>
                                      </p:cBhvr>
                                      <p:to x="100000" y="100000"/>
                                    </p:animScale>
                                  </p:childTnLst>
                                </p:cTn>
                              </p:par>
                              <p:par>
                                <p:cTn id="28" presetID="26"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80">
                                          <p:stCondLst>
                                            <p:cond delay="0"/>
                                          </p:stCondLst>
                                        </p:cTn>
                                        <p:tgtEl>
                                          <p:spTgt spid="10"/>
                                        </p:tgtEl>
                                      </p:cBhvr>
                                    </p:animEffect>
                                    <p:anim calcmode="lin" valueType="num">
                                      <p:cBhvr>
                                        <p:cTn id="31"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6" dur="26">
                                          <p:stCondLst>
                                            <p:cond delay="650"/>
                                          </p:stCondLst>
                                        </p:cTn>
                                        <p:tgtEl>
                                          <p:spTgt spid="10"/>
                                        </p:tgtEl>
                                      </p:cBhvr>
                                      <p:to x="100000" y="60000"/>
                                    </p:animScale>
                                    <p:animScale>
                                      <p:cBhvr>
                                        <p:cTn id="37" dur="166" decel="50000">
                                          <p:stCondLst>
                                            <p:cond delay="676"/>
                                          </p:stCondLst>
                                        </p:cTn>
                                        <p:tgtEl>
                                          <p:spTgt spid="10"/>
                                        </p:tgtEl>
                                      </p:cBhvr>
                                      <p:to x="100000" y="100000"/>
                                    </p:animScale>
                                    <p:animScale>
                                      <p:cBhvr>
                                        <p:cTn id="38" dur="26">
                                          <p:stCondLst>
                                            <p:cond delay="1312"/>
                                          </p:stCondLst>
                                        </p:cTn>
                                        <p:tgtEl>
                                          <p:spTgt spid="10"/>
                                        </p:tgtEl>
                                      </p:cBhvr>
                                      <p:to x="100000" y="80000"/>
                                    </p:animScale>
                                    <p:animScale>
                                      <p:cBhvr>
                                        <p:cTn id="39" dur="166" decel="50000">
                                          <p:stCondLst>
                                            <p:cond delay="1338"/>
                                          </p:stCondLst>
                                        </p:cTn>
                                        <p:tgtEl>
                                          <p:spTgt spid="10"/>
                                        </p:tgtEl>
                                      </p:cBhvr>
                                      <p:to x="100000" y="100000"/>
                                    </p:animScale>
                                    <p:animScale>
                                      <p:cBhvr>
                                        <p:cTn id="40" dur="26">
                                          <p:stCondLst>
                                            <p:cond delay="1642"/>
                                          </p:stCondLst>
                                        </p:cTn>
                                        <p:tgtEl>
                                          <p:spTgt spid="10"/>
                                        </p:tgtEl>
                                      </p:cBhvr>
                                      <p:to x="100000" y="90000"/>
                                    </p:animScale>
                                    <p:animScale>
                                      <p:cBhvr>
                                        <p:cTn id="41" dur="166" decel="50000">
                                          <p:stCondLst>
                                            <p:cond delay="1668"/>
                                          </p:stCondLst>
                                        </p:cTn>
                                        <p:tgtEl>
                                          <p:spTgt spid="10"/>
                                        </p:tgtEl>
                                      </p:cBhvr>
                                      <p:to x="100000" y="100000"/>
                                    </p:animScale>
                                    <p:animScale>
                                      <p:cBhvr>
                                        <p:cTn id="42" dur="26">
                                          <p:stCondLst>
                                            <p:cond delay="1808"/>
                                          </p:stCondLst>
                                        </p:cTn>
                                        <p:tgtEl>
                                          <p:spTgt spid="10"/>
                                        </p:tgtEl>
                                      </p:cBhvr>
                                      <p:to x="100000" y="95000"/>
                                    </p:animScale>
                                    <p:animScale>
                                      <p:cBhvr>
                                        <p:cTn id="43" dur="166" decel="50000">
                                          <p:stCondLst>
                                            <p:cond delay="1834"/>
                                          </p:stCondLst>
                                        </p:cTn>
                                        <p:tgtEl>
                                          <p:spTgt spid="10"/>
                                        </p:tgtEl>
                                      </p:cBhvr>
                                      <p:to x="100000" y="100000"/>
                                    </p:animScale>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2000" fill="hold"/>
                                        <p:tgtEl>
                                          <p:spTgt spid="11"/>
                                        </p:tgtEl>
                                        <p:attrNameLst>
                                          <p:attrName>ppt_w</p:attrName>
                                        </p:attrNameLst>
                                      </p:cBhvr>
                                      <p:tavLst>
                                        <p:tav tm="0">
                                          <p:val>
                                            <p:fltVal val="0"/>
                                          </p:val>
                                        </p:tav>
                                        <p:tav tm="100000">
                                          <p:val>
                                            <p:strVal val="#ppt_w"/>
                                          </p:val>
                                        </p:tav>
                                      </p:tavLst>
                                    </p:anim>
                                    <p:anim calcmode="lin" valueType="num">
                                      <p:cBhvr>
                                        <p:cTn id="48" dur="2000" fill="hold"/>
                                        <p:tgtEl>
                                          <p:spTgt spid="11"/>
                                        </p:tgtEl>
                                        <p:attrNameLst>
                                          <p:attrName>ppt_h</p:attrName>
                                        </p:attrNameLst>
                                      </p:cBhvr>
                                      <p:tavLst>
                                        <p:tav tm="0">
                                          <p:val>
                                            <p:fltVal val="0"/>
                                          </p:val>
                                        </p:tav>
                                        <p:tav tm="100000">
                                          <p:val>
                                            <p:strVal val="#ppt_h"/>
                                          </p:val>
                                        </p:tav>
                                      </p:tavLst>
                                    </p:anim>
                                    <p:animEffect transition="in" filter="fade">
                                      <p:cBhvr>
                                        <p:cTn id="49" dur="2000"/>
                                        <p:tgtEl>
                                          <p:spTgt spid="11"/>
                                        </p:tgtEl>
                                      </p:cBhvr>
                                    </p:animEffect>
                                  </p:childTnLst>
                                </p:cTn>
                              </p:par>
                            </p:childTnLst>
                          </p:cTn>
                        </p:par>
                        <p:par>
                          <p:cTn id="50" fill="hold">
                            <p:stCondLst>
                              <p:cond delay="6000"/>
                            </p:stCondLst>
                            <p:childTnLst>
                              <p:par>
                                <p:cTn id="51" presetID="45" presetClass="entr" presetSubtype="0"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2000"/>
                                        <p:tgtEl>
                                          <p:spTgt spid="13"/>
                                        </p:tgtEl>
                                      </p:cBhvr>
                                    </p:animEffect>
                                    <p:anim calcmode="lin" valueType="num">
                                      <p:cBhvr>
                                        <p:cTn id="54" dur="2000" fill="hold"/>
                                        <p:tgtEl>
                                          <p:spTgt spid="13"/>
                                        </p:tgtEl>
                                        <p:attrNameLst>
                                          <p:attrName>ppt_w</p:attrName>
                                        </p:attrNameLst>
                                      </p:cBhvr>
                                      <p:tavLst>
                                        <p:tav tm="0" fmla="#ppt_w*sin(2.5*pi*$)">
                                          <p:val>
                                            <p:fltVal val="0"/>
                                          </p:val>
                                        </p:tav>
                                        <p:tav tm="100000">
                                          <p:val>
                                            <p:fltVal val="1"/>
                                          </p:val>
                                        </p:tav>
                                      </p:tavLst>
                                    </p:anim>
                                    <p:anim calcmode="lin" valueType="num">
                                      <p:cBhvr>
                                        <p:cTn id="55" dur="2000" fill="hold"/>
                                        <p:tgtEl>
                                          <p:spTgt spid="13"/>
                                        </p:tgtEl>
                                        <p:attrNameLst>
                                          <p:attrName>ppt_h</p:attrName>
                                        </p:attrNameLst>
                                      </p:cBhvr>
                                      <p:tavLst>
                                        <p:tav tm="0">
                                          <p:val>
                                            <p:strVal val="#ppt_h"/>
                                          </p:val>
                                        </p:tav>
                                        <p:tav tm="100000">
                                          <p:val>
                                            <p:strVal val="#ppt_h"/>
                                          </p:val>
                                        </p:tav>
                                      </p:tavLst>
                                    </p:anim>
                                  </p:childTnLst>
                                </p:cTn>
                              </p:par>
                              <p:par>
                                <p:cTn id="56" presetID="45"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2000"/>
                                        <p:tgtEl>
                                          <p:spTgt spid="14"/>
                                        </p:tgtEl>
                                      </p:cBhvr>
                                    </p:animEffect>
                                    <p:anim calcmode="lin" valueType="num">
                                      <p:cBhvr>
                                        <p:cTn id="59" dur="2000" fill="hold"/>
                                        <p:tgtEl>
                                          <p:spTgt spid="14"/>
                                        </p:tgtEl>
                                        <p:attrNameLst>
                                          <p:attrName>ppt_w</p:attrName>
                                        </p:attrNameLst>
                                      </p:cBhvr>
                                      <p:tavLst>
                                        <p:tav tm="0" fmla="#ppt_w*sin(2.5*pi*$)">
                                          <p:val>
                                            <p:fltVal val="0"/>
                                          </p:val>
                                        </p:tav>
                                        <p:tav tm="100000">
                                          <p:val>
                                            <p:fltVal val="1"/>
                                          </p:val>
                                        </p:tav>
                                      </p:tavLst>
                                    </p:anim>
                                    <p:anim calcmode="lin" valueType="num">
                                      <p:cBhvr>
                                        <p:cTn id="60" dur="2000" fill="hold"/>
                                        <p:tgtEl>
                                          <p:spTgt spid="14"/>
                                        </p:tgtEl>
                                        <p:attrNameLst>
                                          <p:attrName>ppt_h</p:attrName>
                                        </p:attrNameLst>
                                      </p:cBhvr>
                                      <p:tavLst>
                                        <p:tav tm="0">
                                          <p:val>
                                            <p:strVal val="#ppt_h"/>
                                          </p:val>
                                        </p:tav>
                                        <p:tav tm="100000">
                                          <p:val>
                                            <p:strVal val="#ppt_h"/>
                                          </p:val>
                                        </p:tav>
                                      </p:tavLst>
                                    </p:anim>
                                  </p:childTnLst>
                                </p:cTn>
                              </p:par>
                            </p:childTnLst>
                          </p:cTn>
                        </p:par>
                        <p:par>
                          <p:cTn id="61" fill="hold">
                            <p:stCondLst>
                              <p:cond delay="8000"/>
                            </p:stCondLst>
                            <p:childTnLst>
                              <p:par>
                                <p:cTn id="62" presetID="21" presetClass="entr" presetSubtype="1"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heel(1)">
                                      <p:cBhvr>
                                        <p:cTn id="6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3"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5" y="1"/>
            <a:ext cx="12191835" cy="311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0" y="3115098"/>
            <a:ext cx="12191835" cy="374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236555" y="1412273"/>
            <a:ext cx="7356241" cy="1569660"/>
          </a:xfrm>
          <a:prstGeom prst="rect">
            <a:avLst/>
          </a:prstGeom>
          <a:noFill/>
        </p:spPr>
        <p:txBody>
          <a:bodyPr wrap="square" rtlCol="0" anchor="ctr">
            <a:spAutoFit/>
          </a:bodyPr>
          <a:lstStyle/>
          <a:p>
            <a:r>
              <a:rPr lang="en-US" altLang="ko-KR" sz="2400" dirty="0">
                <a:cs typeface="Arial" panose="020B0604020202020204" pitchFamily="34" charset="0"/>
              </a:rPr>
              <a:t>Hypothesis:-</a:t>
            </a:r>
          </a:p>
          <a:p>
            <a:r>
              <a:rPr lang="en-US" altLang="ko-KR" sz="2400" dirty="0">
                <a:cs typeface="Arial" panose="020B0604020202020204" pitchFamily="34" charset="0"/>
              </a:rPr>
              <a:t>Ho:-Mean BMI in Male and Female is same</a:t>
            </a:r>
          </a:p>
          <a:p>
            <a:endParaRPr lang="en-US" altLang="ko-KR" sz="2400" dirty="0">
              <a:cs typeface="Arial" panose="020B0604020202020204" pitchFamily="34" charset="0"/>
            </a:endParaRPr>
          </a:p>
          <a:p>
            <a:r>
              <a:rPr lang="en-US" altLang="ko-KR" sz="2400" dirty="0">
                <a:cs typeface="Arial" panose="020B0604020202020204" pitchFamily="34" charset="0"/>
              </a:rPr>
              <a:t>H1:-Mean BMI in Male and Female is not same</a:t>
            </a:r>
            <a:endParaRPr lang="ko-KR" altLang="en-US" sz="2400" dirty="0">
              <a:cs typeface="Arial" panose="020B0604020202020204" pitchFamily="34" charset="0"/>
            </a:endParaRPr>
          </a:p>
        </p:txBody>
      </p:sp>
      <p:sp>
        <p:nvSpPr>
          <p:cNvPr id="7" name="TextBox 6"/>
          <p:cNvSpPr txBox="1"/>
          <p:nvPr/>
        </p:nvSpPr>
        <p:spPr>
          <a:xfrm>
            <a:off x="1250912" y="64805"/>
            <a:ext cx="9795163" cy="1569660"/>
          </a:xfrm>
          <a:prstGeom prst="rect">
            <a:avLst/>
          </a:prstGeom>
          <a:noFill/>
        </p:spPr>
        <p:txBody>
          <a:bodyPr wrap="square" rtlCol="0">
            <a:spAutoFit/>
          </a:bodyPr>
          <a:lstStyle/>
          <a:p>
            <a:pPr algn="ctr"/>
            <a:r>
              <a:rPr lang="en-US" sz="4800" cap="all" dirty="0">
                <a:solidFill>
                  <a:prstClr val="white"/>
                </a:solidFill>
                <a:latin typeface="Tw Cen MT" panose="020B0602020104020603"/>
              </a:rPr>
              <a:t>To test Significance of gender and BMI Means </a:t>
            </a:r>
            <a:endParaRPr lang="en-US" dirty="0"/>
          </a:p>
        </p:txBody>
      </p:sp>
      <p:sp>
        <p:nvSpPr>
          <p:cNvPr id="9" name="Round Same Side Corner Rectangle 8"/>
          <p:cNvSpPr/>
          <p:nvPr/>
        </p:nvSpPr>
        <p:spPr>
          <a:xfrm>
            <a:off x="261310" y="1428259"/>
            <a:ext cx="596819" cy="1148759"/>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1" fmla="*/ 280204 w 1489775"/>
              <a:gd name="connsiteY0-2" fmla="*/ 750754 h 3923699"/>
              <a:gd name="connsiteX1-3" fmla="*/ 1209570 w 1489775"/>
              <a:gd name="connsiteY1-4" fmla="*/ 750754 h 3923699"/>
              <a:gd name="connsiteX2-5" fmla="*/ 1489774 w 1489775"/>
              <a:gd name="connsiteY2-6" fmla="*/ 1030958 h 3923699"/>
              <a:gd name="connsiteX3-7" fmla="*/ 1489774 w 1489775"/>
              <a:gd name="connsiteY3-8" fmla="*/ 1293518 h 3923699"/>
              <a:gd name="connsiteX4-9" fmla="*/ 1489775 w 1489775"/>
              <a:gd name="connsiteY4-10" fmla="*/ 1293518 h 3923699"/>
              <a:gd name="connsiteX5-11" fmla="*/ 1489775 w 1489775"/>
              <a:gd name="connsiteY5-12" fmla="*/ 2063902 h 3923699"/>
              <a:gd name="connsiteX6-13" fmla="*/ 1345759 w 1489775"/>
              <a:gd name="connsiteY6-14" fmla="*/ 2207918 h 3923699"/>
              <a:gd name="connsiteX7-15" fmla="*/ 1201743 w 1489775"/>
              <a:gd name="connsiteY7-16" fmla="*/ 2063902 h 3923699"/>
              <a:gd name="connsiteX8-17" fmla="*/ 1201743 w 1489775"/>
              <a:gd name="connsiteY8-18" fmla="*/ 1390678 h 3923699"/>
              <a:gd name="connsiteX9-19" fmla="*/ 1158887 w 1489775"/>
              <a:gd name="connsiteY9-20" fmla="*/ 1390678 h 3923699"/>
              <a:gd name="connsiteX10-21" fmla="*/ 1151853 w 1489775"/>
              <a:gd name="connsiteY10-22" fmla="*/ 3743699 h 3923699"/>
              <a:gd name="connsiteX11-23" fmla="*/ 971853 w 1489775"/>
              <a:gd name="connsiteY11-24" fmla="*/ 3923699 h 3923699"/>
              <a:gd name="connsiteX12-25" fmla="*/ 791853 w 1489775"/>
              <a:gd name="connsiteY12-26" fmla="*/ 3743699 h 3923699"/>
              <a:gd name="connsiteX13-27" fmla="*/ 791853 w 1489775"/>
              <a:gd name="connsiteY13-28" fmla="*/ 2305078 h 3923699"/>
              <a:gd name="connsiteX14-29" fmla="*/ 683854 w 1489775"/>
              <a:gd name="connsiteY14-30" fmla="*/ 2305078 h 3923699"/>
              <a:gd name="connsiteX15-31" fmla="*/ 683854 w 1489775"/>
              <a:gd name="connsiteY15-32" fmla="*/ 3743698 h 3923699"/>
              <a:gd name="connsiteX16-33" fmla="*/ 503854 w 1489775"/>
              <a:gd name="connsiteY16-34" fmla="*/ 3923698 h 3923699"/>
              <a:gd name="connsiteX17-35" fmla="*/ 323854 w 1489775"/>
              <a:gd name="connsiteY17-36" fmla="*/ 3743698 h 3923699"/>
              <a:gd name="connsiteX18-37" fmla="*/ 323854 w 1489775"/>
              <a:gd name="connsiteY18-38" fmla="*/ 2238914 h 3923699"/>
              <a:gd name="connsiteX19-39" fmla="*/ 330887 w 1489775"/>
              <a:gd name="connsiteY19-40" fmla="*/ 2238914 h 3923699"/>
              <a:gd name="connsiteX20-41" fmla="*/ 330887 w 1489775"/>
              <a:gd name="connsiteY20-42" fmla="*/ 1390678 h 3923699"/>
              <a:gd name="connsiteX21-43" fmla="*/ 288033 w 1489775"/>
              <a:gd name="connsiteY21-44" fmla="*/ 1390678 h 3923699"/>
              <a:gd name="connsiteX22-45" fmla="*/ 288033 w 1489775"/>
              <a:gd name="connsiteY22-46" fmla="*/ 2063902 h 3923699"/>
              <a:gd name="connsiteX23-47" fmla="*/ 144017 w 1489775"/>
              <a:gd name="connsiteY23-48" fmla="*/ 2207918 h 3923699"/>
              <a:gd name="connsiteX24-49" fmla="*/ 1 w 1489775"/>
              <a:gd name="connsiteY24-50" fmla="*/ 2063902 h 3923699"/>
              <a:gd name="connsiteX25-51" fmla="*/ 1 w 1489775"/>
              <a:gd name="connsiteY25-52" fmla="*/ 1390678 h 3923699"/>
              <a:gd name="connsiteX26-53" fmla="*/ 0 w 1489775"/>
              <a:gd name="connsiteY26-54" fmla="*/ 1390678 h 3923699"/>
              <a:gd name="connsiteX27-55" fmla="*/ 0 w 1489775"/>
              <a:gd name="connsiteY27-56" fmla="*/ 1030958 h 3923699"/>
              <a:gd name="connsiteX28-57" fmla="*/ 280204 w 1489775"/>
              <a:gd name="connsiteY28-58" fmla="*/ 750754 h 3923699"/>
              <a:gd name="connsiteX29-59" fmla="*/ 744888 w 1489775"/>
              <a:gd name="connsiteY29-60" fmla="*/ 0 h 3923699"/>
              <a:gd name="connsiteX30-61" fmla="*/ 1082199 w 1489775"/>
              <a:gd name="connsiteY30-62" fmla="*/ 337311 h 3923699"/>
              <a:gd name="connsiteX31-63" fmla="*/ 744888 w 1489775"/>
              <a:gd name="connsiteY31-64" fmla="*/ 674622 h 3923699"/>
              <a:gd name="connsiteX32-65" fmla="*/ 407577 w 1489775"/>
              <a:gd name="connsiteY32-66" fmla="*/ 337311 h 3923699"/>
              <a:gd name="connsiteX33-67" fmla="*/ 744888 w 1489775"/>
              <a:gd name="connsiteY33-68" fmla="*/ 0 h 3923699"/>
              <a:gd name="connsiteX0-69" fmla="*/ 280204 w 1489775"/>
              <a:gd name="connsiteY0-70" fmla="*/ 750754 h 3923699"/>
              <a:gd name="connsiteX1-71" fmla="*/ 1209570 w 1489775"/>
              <a:gd name="connsiteY1-72" fmla="*/ 750754 h 3923699"/>
              <a:gd name="connsiteX2-73" fmla="*/ 1489774 w 1489775"/>
              <a:gd name="connsiteY2-74" fmla="*/ 1030958 h 3923699"/>
              <a:gd name="connsiteX3-75" fmla="*/ 1489774 w 1489775"/>
              <a:gd name="connsiteY3-76" fmla="*/ 1293518 h 3923699"/>
              <a:gd name="connsiteX4-77" fmla="*/ 1489775 w 1489775"/>
              <a:gd name="connsiteY4-78" fmla="*/ 1293518 h 3923699"/>
              <a:gd name="connsiteX5-79" fmla="*/ 1489775 w 1489775"/>
              <a:gd name="connsiteY5-80" fmla="*/ 2063902 h 3923699"/>
              <a:gd name="connsiteX6-81" fmla="*/ 1345759 w 1489775"/>
              <a:gd name="connsiteY6-82" fmla="*/ 2207918 h 3923699"/>
              <a:gd name="connsiteX7-83" fmla="*/ 1201743 w 1489775"/>
              <a:gd name="connsiteY7-84" fmla="*/ 2063902 h 3923699"/>
              <a:gd name="connsiteX8-85" fmla="*/ 1201743 w 1489775"/>
              <a:gd name="connsiteY8-86" fmla="*/ 1390678 h 3923699"/>
              <a:gd name="connsiteX9-87" fmla="*/ 1158887 w 1489775"/>
              <a:gd name="connsiteY9-88" fmla="*/ 1390678 h 3923699"/>
              <a:gd name="connsiteX10-89" fmla="*/ 1151853 w 1489775"/>
              <a:gd name="connsiteY10-90" fmla="*/ 3743699 h 3923699"/>
              <a:gd name="connsiteX11-91" fmla="*/ 971853 w 1489775"/>
              <a:gd name="connsiteY11-92" fmla="*/ 3923699 h 3923699"/>
              <a:gd name="connsiteX12-93" fmla="*/ 791853 w 1489775"/>
              <a:gd name="connsiteY12-94" fmla="*/ 3743699 h 3923699"/>
              <a:gd name="connsiteX13-95" fmla="*/ 791853 w 1489775"/>
              <a:gd name="connsiteY13-96" fmla="*/ 2305078 h 3923699"/>
              <a:gd name="connsiteX14-97" fmla="*/ 683854 w 1489775"/>
              <a:gd name="connsiteY14-98" fmla="*/ 2305078 h 3923699"/>
              <a:gd name="connsiteX15-99" fmla="*/ 683854 w 1489775"/>
              <a:gd name="connsiteY15-100" fmla="*/ 3743698 h 3923699"/>
              <a:gd name="connsiteX16-101" fmla="*/ 503854 w 1489775"/>
              <a:gd name="connsiteY16-102" fmla="*/ 3923698 h 3923699"/>
              <a:gd name="connsiteX17-103" fmla="*/ 323854 w 1489775"/>
              <a:gd name="connsiteY17-104" fmla="*/ 3743698 h 3923699"/>
              <a:gd name="connsiteX18-105" fmla="*/ 323854 w 1489775"/>
              <a:gd name="connsiteY18-106" fmla="*/ 2238914 h 3923699"/>
              <a:gd name="connsiteX19-107" fmla="*/ 330887 w 1489775"/>
              <a:gd name="connsiteY19-108" fmla="*/ 1390678 h 3923699"/>
              <a:gd name="connsiteX20-109" fmla="*/ 288033 w 1489775"/>
              <a:gd name="connsiteY20-110" fmla="*/ 1390678 h 3923699"/>
              <a:gd name="connsiteX21-111" fmla="*/ 288033 w 1489775"/>
              <a:gd name="connsiteY21-112" fmla="*/ 2063902 h 3923699"/>
              <a:gd name="connsiteX22-113" fmla="*/ 144017 w 1489775"/>
              <a:gd name="connsiteY22-114" fmla="*/ 2207918 h 3923699"/>
              <a:gd name="connsiteX23-115" fmla="*/ 1 w 1489775"/>
              <a:gd name="connsiteY23-116" fmla="*/ 2063902 h 3923699"/>
              <a:gd name="connsiteX24-117" fmla="*/ 1 w 1489775"/>
              <a:gd name="connsiteY24-118" fmla="*/ 1390678 h 3923699"/>
              <a:gd name="connsiteX25-119" fmla="*/ 0 w 1489775"/>
              <a:gd name="connsiteY25-120" fmla="*/ 1390678 h 3923699"/>
              <a:gd name="connsiteX26-121" fmla="*/ 0 w 1489775"/>
              <a:gd name="connsiteY26-122" fmla="*/ 1030958 h 3923699"/>
              <a:gd name="connsiteX27-123" fmla="*/ 280204 w 1489775"/>
              <a:gd name="connsiteY27-124" fmla="*/ 750754 h 3923699"/>
              <a:gd name="connsiteX28-125" fmla="*/ 744888 w 1489775"/>
              <a:gd name="connsiteY28-126" fmla="*/ 0 h 3923699"/>
              <a:gd name="connsiteX29-127" fmla="*/ 1082199 w 1489775"/>
              <a:gd name="connsiteY29-128" fmla="*/ 337311 h 3923699"/>
              <a:gd name="connsiteX30-129" fmla="*/ 744888 w 1489775"/>
              <a:gd name="connsiteY30-130" fmla="*/ 674622 h 3923699"/>
              <a:gd name="connsiteX31-131" fmla="*/ 407577 w 1489775"/>
              <a:gd name="connsiteY31-132" fmla="*/ 337311 h 3923699"/>
              <a:gd name="connsiteX32-133" fmla="*/ 744888 w 1489775"/>
              <a:gd name="connsiteY32-134" fmla="*/ 0 h 3923699"/>
              <a:gd name="connsiteX0-135" fmla="*/ 280204 w 1489775"/>
              <a:gd name="connsiteY0-136" fmla="*/ 750754 h 3923699"/>
              <a:gd name="connsiteX1-137" fmla="*/ 1209570 w 1489775"/>
              <a:gd name="connsiteY1-138" fmla="*/ 750754 h 3923699"/>
              <a:gd name="connsiteX2-139" fmla="*/ 1489774 w 1489775"/>
              <a:gd name="connsiteY2-140" fmla="*/ 1030958 h 3923699"/>
              <a:gd name="connsiteX3-141" fmla="*/ 1489774 w 1489775"/>
              <a:gd name="connsiteY3-142" fmla="*/ 1293518 h 3923699"/>
              <a:gd name="connsiteX4-143" fmla="*/ 1489775 w 1489775"/>
              <a:gd name="connsiteY4-144" fmla="*/ 1293518 h 3923699"/>
              <a:gd name="connsiteX5-145" fmla="*/ 1489775 w 1489775"/>
              <a:gd name="connsiteY5-146" fmla="*/ 2063902 h 3923699"/>
              <a:gd name="connsiteX6-147" fmla="*/ 1345759 w 1489775"/>
              <a:gd name="connsiteY6-148" fmla="*/ 2207918 h 3923699"/>
              <a:gd name="connsiteX7-149" fmla="*/ 1201743 w 1489775"/>
              <a:gd name="connsiteY7-150" fmla="*/ 2063902 h 3923699"/>
              <a:gd name="connsiteX8-151" fmla="*/ 1201743 w 1489775"/>
              <a:gd name="connsiteY8-152" fmla="*/ 1390678 h 3923699"/>
              <a:gd name="connsiteX9-153" fmla="*/ 1158887 w 1489775"/>
              <a:gd name="connsiteY9-154" fmla="*/ 1390678 h 3923699"/>
              <a:gd name="connsiteX10-155" fmla="*/ 1151853 w 1489775"/>
              <a:gd name="connsiteY10-156" fmla="*/ 3743699 h 3923699"/>
              <a:gd name="connsiteX11-157" fmla="*/ 971853 w 1489775"/>
              <a:gd name="connsiteY11-158" fmla="*/ 3923699 h 3923699"/>
              <a:gd name="connsiteX12-159" fmla="*/ 791853 w 1489775"/>
              <a:gd name="connsiteY12-160" fmla="*/ 3743699 h 3923699"/>
              <a:gd name="connsiteX13-161" fmla="*/ 791853 w 1489775"/>
              <a:gd name="connsiteY13-162" fmla="*/ 2305078 h 3923699"/>
              <a:gd name="connsiteX14-163" fmla="*/ 683854 w 1489775"/>
              <a:gd name="connsiteY14-164" fmla="*/ 2305078 h 3923699"/>
              <a:gd name="connsiteX15-165" fmla="*/ 683854 w 1489775"/>
              <a:gd name="connsiteY15-166" fmla="*/ 3743698 h 3923699"/>
              <a:gd name="connsiteX16-167" fmla="*/ 503854 w 1489775"/>
              <a:gd name="connsiteY16-168" fmla="*/ 3923698 h 3923699"/>
              <a:gd name="connsiteX17-169" fmla="*/ 323854 w 1489775"/>
              <a:gd name="connsiteY17-170" fmla="*/ 3743698 h 3923699"/>
              <a:gd name="connsiteX18-171" fmla="*/ 330887 w 1489775"/>
              <a:gd name="connsiteY18-172" fmla="*/ 1390678 h 3923699"/>
              <a:gd name="connsiteX19-173" fmla="*/ 288033 w 1489775"/>
              <a:gd name="connsiteY19-174" fmla="*/ 1390678 h 3923699"/>
              <a:gd name="connsiteX20-175" fmla="*/ 288033 w 1489775"/>
              <a:gd name="connsiteY20-176" fmla="*/ 2063902 h 3923699"/>
              <a:gd name="connsiteX21-177" fmla="*/ 144017 w 1489775"/>
              <a:gd name="connsiteY21-178" fmla="*/ 2207918 h 3923699"/>
              <a:gd name="connsiteX22-179" fmla="*/ 1 w 1489775"/>
              <a:gd name="connsiteY22-180" fmla="*/ 2063902 h 3923699"/>
              <a:gd name="connsiteX23-181" fmla="*/ 1 w 1489775"/>
              <a:gd name="connsiteY23-182" fmla="*/ 1390678 h 3923699"/>
              <a:gd name="connsiteX24-183" fmla="*/ 0 w 1489775"/>
              <a:gd name="connsiteY24-184" fmla="*/ 1390678 h 3923699"/>
              <a:gd name="connsiteX25-185" fmla="*/ 0 w 1489775"/>
              <a:gd name="connsiteY25-186" fmla="*/ 1030958 h 3923699"/>
              <a:gd name="connsiteX26-187" fmla="*/ 280204 w 1489775"/>
              <a:gd name="connsiteY26-188" fmla="*/ 750754 h 3923699"/>
              <a:gd name="connsiteX27-189" fmla="*/ 744888 w 1489775"/>
              <a:gd name="connsiteY27-190" fmla="*/ 0 h 3923699"/>
              <a:gd name="connsiteX28-191" fmla="*/ 1082199 w 1489775"/>
              <a:gd name="connsiteY28-192" fmla="*/ 337311 h 3923699"/>
              <a:gd name="connsiteX29-193" fmla="*/ 744888 w 1489775"/>
              <a:gd name="connsiteY29-194" fmla="*/ 674622 h 3923699"/>
              <a:gd name="connsiteX30-195" fmla="*/ 407577 w 1489775"/>
              <a:gd name="connsiteY30-196" fmla="*/ 337311 h 3923699"/>
              <a:gd name="connsiteX31-197" fmla="*/ 744888 w 1489775"/>
              <a:gd name="connsiteY31-198" fmla="*/ 0 h 39236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 Same Side Corner Rectangle 20"/>
          <p:cNvSpPr/>
          <p:nvPr/>
        </p:nvSpPr>
        <p:spPr>
          <a:xfrm rot="10800000">
            <a:off x="886619" y="1407987"/>
            <a:ext cx="632968" cy="1148759"/>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1" fmla="*/ 1228565 w 1856332"/>
              <a:gd name="connsiteY0-2" fmla="*/ 3214674 h 3959924"/>
              <a:gd name="connsiteX1-3" fmla="*/ 622681 w 1856332"/>
              <a:gd name="connsiteY1-4" fmla="*/ 3214674 h 3959924"/>
              <a:gd name="connsiteX2-5" fmla="*/ 466697 w 1856332"/>
              <a:gd name="connsiteY2-6" fmla="*/ 3144149 h 3959924"/>
              <a:gd name="connsiteX3-7" fmla="*/ 8303 w 1856332"/>
              <a:gd name="connsiteY3-8" fmla="*/ 1942070 h 3959924"/>
              <a:gd name="connsiteX4-9" fmla="*/ 81139 w 1856332"/>
              <a:gd name="connsiteY4-10" fmla="*/ 1779444 h 3959924"/>
              <a:gd name="connsiteX5-11" fmla="*/ 243764 w 1856332"/>
              <a:gd name="connsiteY5-12" fmla="*/ 1852280 h 3959924"/>
              <a:gd name="connsiteX6-13" fmla="*/ 504770 w 1856332"/>
              <a:gd name="connsiteY6-14" fmla="*/ 2536736 h 3959924"/>
              <a:gd name="connsiteX7-15" fmla="*/ 555637 w 1856332"/>
              <a:gd name="connsiteY7-16" fmla="*/ 2536736 h 3959924"/>
              <a:gd name="connsiteX8-17" fmla="*/ 226299 w 1856332"/>
              <a:gd name="connsiteY8-18" fmla="*/ 1210417 h 3959924"/>
              <a:gd name="connsiteX9-19" fmla="*/ 551784 w 1856332"/>
              <a:gd name="connsiteY9-20" fmla="*/ 1210417 h 3959924"/>
              <a:gd name="connsiteX10-21" fmla="*/ 551784 w 1856332"/>
              <a:gd name="connsiteY10-22" fmla="*/ 168335 h 3959924"/>
              <a:gd name="connsiteX11-23" fmla="*/ 720119 w 1856332"/>
              <a:gd name="connsiteY11-24" fmla="*/ 0 h 3959924"/>
              <a:gd name="connsiteX12-25" fmla="*/ 888454 w 1856332"/>
              <a:gd name="connsiteY12-26" fmla="*/ 168335 h 3959924"/>
              <a:gd name="connsiteX13-27" fmla="*/ 888454 w 1856332"/>
              <a:gd name="connsiteY13-28" fmla="*/ 1210417 h 3959924"/>
              <a:gd name="connsiteX14-29" fmla="*/ 968040 w 1856332"/>
              <a:gd name="connsiteY14-30" fmla="*/ 1210417 h 3959924"/>
              <a:gd name="connsiteX15-31" fmla="*/ 968040 w 1856332"/>
              <a:gd name="connsiteY15-32" fmla="*/ 168335 h 3959924"/>
              <a:gd name="connsiteX16-33" fmla="*/ 1136375 w 1856332"/>
              <a:gd name="connsiteY16-34" fmla="*/ 0 h 3959924"/>
              <a:gd name="connsiteX17-35" fmla="*/ 1304710 w 1856332"/>
              <a:gd name="connsiteY17-36" fmla="*/ 168335 h 3959924"/>
              <a:gd name="connsiteX18-37" fmla="*/ 1304710 w 1856332"/>
              <a:gd name="connsiteY18-38" fmla="*/ 1210417 h 3959924"/>
              <a:gd name="connsiteX19-39" fmla="*/ 1631589 w 1856332"/>
              <a:gd name="connsiteY19-40" fmla="*/ 1210417 h 3959924"/>
              <a:gd name="connsiteX20-41" fmla="*/ 1302251 w 1856332"/>
              <a:gd name="connsiteY20-42" fmla="*/ 2536736 h 3959924"/>
              <a:gd name="connsiteX21-43" fmla="*/ 1351562 w 1856332"/>
              <a:gd name="connsiteY21-44" fmla="*/ 2536736 h 3959924"/>
              <a:gd name="connsiteX22-45" fmla="*/ 1612568 w 1856332"/>
              <a:gd name="connsiteY22-46" fmla="*/ 1852280 h 3959924"/>
              <a:gd name="connsiteX23-47" fmla="*/ 1775193 w 1856332"/>
              <a:gd name="connsiteY23-48" fmla="*/ 1779444 h 3959924"/>
              <a:gd name="connsiteX24-49" fmla="*/ 1848029 w 1856332"/>
              <a:gd name="connsiteY24-50" fmla="*/ 1942070 h 3959924"/>
              <a:gd name="connsiteX25-51" fmla="*/ 1389635 w 1856332"/>
              <a:gd name="connsiteY25-52" fmla="*/ 3144149 h 3959924"/>
              <a:gd name="connsiteX26-53" fmla="*/ 1344732 w 1856332"/>
              <a:gd name="connsiteY26-54" fmla="*/ 3176282 h 3959924"/>
              <a:gd name="connsiteX27-55" fmla="*/ 1228565 w 1856332"/>
              <a:gd name="connsiteY27-56" fmla="*/ 3214674 h 3959924"/>
              <a:gd name="connsiteX28-57" fmla="*/ 925623 w 1856332"/>
              <a:gd name="connsiteY28-58" fmla="*/ 3959924 h 3959924"/>
              <a:gd name="connsiteX29-59" fmla="*/ 601623 w 1856332"/>
              <a:gd name="connsiteY29-60" fmla="*/ 3635924 h 3959924"/>
              <a:gd name="connsiteX30-61" fmla="*/ 925623 w 1856332"/>
              <a:gd name="connsiteY30-62" fmla="*/ 3311924 h 3959924"/>
              <a:gd name="connsiteX31-63" fmla="*/ 1249623 w 1856332"/>
              <a:gd name="connsiteY31-64" fmla="*/ 3635924 h 3959924"/>
              <a:gd name="connsiteX32-65" fmla="*/ 925623 w 1856332"/>
              <a:gd name="connsiteY32-66" fmla="*/ 3959924 h 3959924"/>
              <a:gd name="connsiteX0-67" fmla="*/ 1228565 w 1856332"/>
              <a:gd name="connsiteY0-68" fmla="*/ 3214674 h 3959924"/>
              <a:gd name="connsiteX1-69" fmla="*/ 622681 w 1856332"/>
              <a:gd name="connsiteY1-70" fmla="*/ 3214674 h 3959924"/>
              <a:gd name="connsiteX2-71" fmla="*/ 466697 w 1856332"/>
              <a:gd name="connsiteY2-72" fmla="*/ 3144149 h 3959924"/>
              <a:gd name="connsiteX3-73" fmla="*/ 8303 w 1856332"/>
              <a:gd name="connsiteY3-74" fmla="*/ 1942070 h 3959924"/>
              <a:gd name="connsiteX4-75" fmla="*/ 81139 w 1856332"/>
              <a:gd name="connsiteY4-76" fmla="*/ 1779444 h 3959924"/>
              <a:gd name="connsiteX5-77" fmla="*/ 243764 w 1856332"/>
              <a:gd name="connsiteY5-78" fmla="*/ 1852280 h 3959924"/>
              <a:gd name="connsiteX6-79" fmla="*/ 504770 w 1856332"/>
              <a:gd name="connsiteY6-80" fmla="*/ 2536736 h 3959924"/>
              <a:gd name="connsiteX7-81" fmla="*/ 555637 w 1856332"/>
              <a:gd name="connsiteY7-82" fmla="*/ 2536736 h 3959924"/>
              <a:gd name="connsiteX8-83" fmla="*/ 226299 w 1856332"/>
              <a:gd name="connsiteY8-84" fmla="*/ 1210417 h 3959924"/>
              <a:gd name="connsiteX9-85" fmla="*/ 551784 w 1856332"/>
              <a:gd name="connsiteY9-86" fmla="*/ 1210417 h 3959924"/>
              <a:gd name="connsiteX10-87" fmla="*/ 551784 w 1856332"/>
              <a:gd name="connsiteY10-88" fmla="*/ 168335 h 3959924"/>
              <a:gd name="connsiteX11-89" fmla="*/ 720119 w 1856332"/>
              <a:gd name="connsiteY11-90" fmla="*/ 0 h 3959924"/>
              <a:gd name="connsiteX12-91" fmla="*/ 888454 w 1856332"/>
              <a:gd name="connsiteY12-92" fmla="*/ 168335 h 3959924"/>
              <a:gd name="connsiteX13-93" fmla="*/ 888454 w 1856332"/>
              <a:gd name="connsiteY13-94" fmla="*/ 1210417 h 3959924"/>
              <a:gd name="connsiteX14-95" fmla="*/ 968040 w 1856332"/>
              <a:gd name="connsiteY14-96" fmla="*/ 1210417 h 3959924"/>
              <a:gd name="connsiteX15-97" fmla="*/ 968040 w 1856332"/>
              <a:gd name="connsiteY15-98" fmla="*/ 168335 h 3959924"/>
              <a:gd name="connsiteX16-99" fmla="*/ 1136375 w 1856332"/>
              <a:gd name="connsiteY16-100" fmla="*/ 0 h 3959924"/>
              <a:gd name="connsiteX17-101" fmla="*/ 1304710 w 1856332"/>
              <a:gd name="connsiteY17-102" fmla="*/ 168335 h 3959924"/>
              <a:gd name="connsiteX18-103" fmla="*/ 1304710 w 1856332"/>
              <a:gd name="connsiteY18-104" fmla="*/ 1210417 h 3959924"/>
              <a:gd name="connsiteX19-105" fmla="*/ 1631589 w 1856332"/>
              <a:gd name="connsiteY19-106" fmla="*/ 1210417 h 3959924"/>
              <a:gd name="connsiteX20-107" fmla="*/ 1302251 w 1856332"/>
              <a:gd name="connsiteY20-108" fmla="*/ 2536736 h 3959924"/>
              <a:gd name="connsiteX21-109" fmla="*/ 1351562 w 1856332"/>
              <a:gd name="connsiteY21-110" fmla="*/ 2536736 h 3959924"/>
              <a:gd name="connsiteX22-111" fmla="*/ 1612568 w 1856332"/>
              <a:gd name="connsiteY22-112" fmla="*/ 1852280 h 3959924"/>
              <a:gd name="connsiteX23-113" fmla="*/ 1775193 w 1856332"/>
              <a:gd name="connsiteY23-114" fmla="*/ 1779444 h 3959924"/>
              <a:gd name="connsiteX24-115" fmla="*/ 1848029 w 1856332"/>
              <a:gd name="connsiteY24-116" fmla="*/ 1942070 h 3959924"/>
              <a:gd name="connsiteX25-117" fmla="*/ 1389635 w 1856332"/>
              <a:gd name="connsiteY25-118" fmla="*/ 3144149 h 3959924"/>
              <a:gd name="connsiteX26-119" fmla="*/ 1344732 w 1856332"/>
              <a:gd name="connsiteY26-120" fmla="*/ 3176282 h 3959924"/>
              <a:gd name="connsiteX27-121" fmla="*/ 1228565 w 1856332"/>
              <a:gd name="connsiteY27-122" fmla="*/ 3214674 h 3959924"/>
              <a:gd name="connsiteX28-123" fmla="*/ 925623 w 1856332"/>
              <a:gd name="connsiteY28-124" fmla="*/ 3959924 h 3959924"/>
              <a:gd name="connsiteX29-125" fmla="*/ 601623 w 1856332"/>
              <a:gd name="connsiteY29-126" fmla="*/ 3635924 h 3959924"/>
              <a:gd name="connsiteX30-127" fmla="*/ 925623 w 1856332"/>
              <a:gd name="connsiteY30-128" fmla="*/ 3311924 h 3959924"/>
              <a:gd name="connsiteX31-129" fmla="*/ 1249623 w 1856332"/>
              <a:gd name="connsiteY31-130" fmla="*/ 3635924 h 3959924"/>
              <a:gd name="connsiteX32-131" fmla="*/ 925623 w 1856332"/>
              <a:gd name="connsiteY32-132" fmla="*/ 3959924 h 3959924"/>
              <a:gd name="connsiteX0-133" fmla="*/ 1228565 w 1856332"/>
              <a:gd name="connsiteY0-134" fmla="*/ 3214674 h 3959924"/>
              <a:gd name="connsiteX1-135" fmla="*/ 622681 w 1856332"/>
              <a:gd name="connsiteY1-136" fmla="*/ 3214674 h 3959924"/>
              <a:gd name="connsiteX2-137" fmla="*/ 466697 w 1856332"/>
              <a:gd name="connsiteY2-138" fmla="*/ 3144149 h 3959924"/>
              <a:gd name="connsiteX3-139" fmla="*/ 8303 w 1856332"/>
              <a:gd name="connsiteY3-140" fmla="*/ 1942070 h 3959924"/>
              <a:gd name="connsiteX4-141" fmla="*/ 81139 w 1856332"/>
              <a:gd name="connsiteY4-142" fmla="*/ 1779444 h 3959924"/>
              <a:gd name="connsiteX5-143" fmla="*/ 243764 w 1856332"/>
              <a:gd name="connsiteY5-144" fmla="*/ 1852280 h 3959924"/>
              <a:gd name="connsiteX6-145" fmla="*/ 504770 w 1856332"/>
              <a:gd name="connsiteY6-146" fmla="*/ 2536736 h 3959924"/>
              <a:gd name="connsiteX7-147" fmla="*/ 555637 w 1856332"/>
              <a:gd name="connsiteY7-148" fmla="*/ 2536736 h 3959924"/>
              <a:gd name="connsiteX8-149" fmla="*/ 226299 w 1856332"/>
              <a:gd name="connsiteY8-150" fmla="*/ 1210417 h 3959924"/>
              <a:gd name="connsiteX9-151" fmla="*/ 551784 w 1856332"/>
              <a:gd name="connsiteY9-152" fmla="*/ 1210417 h 3959924"/>
              <a:gd name="connsiteX10-153" fmla="*/ 551784 w 1856332"/>
              <a:gd name="connsiteY10-154" fmla="*/ 168335 h 3959924"/>
              <a:gd name="connsiteX11-155" fmla="*/ 720119 w 1856332"/>
              <a:gd name="connsiteY11-156" fmla="*/ 0 h 3959924"/>
              <a:gd name="connsiteX12-157" fmla="*/ 888454 w 1856332"/>
              <a:gd name="connsiteY12-158" fmla="*/ 168335 h 3959924"/>
              <a:gd name="connsiteX13-159" fmla="*/ 888454 w 1856332"/>
              <a:gd name="connsiteY13-160" fmla="*/ 1210417 h 3959924"/>
              <a:gd name="connsiteX14-161" fmla="*/ 968040 w 1856332"/>
              <a:gd name="connsiteY14-162" fmla="*/ 1210417 h 3959924"/>
              <a:gd name="connsiteX15-163" fmla="*/ 968040 w 1856332"/>
              <a:gd name="connsiteY15-164" fmla="*/ 168335 h 3959924"/>
              <a:gd name="connsiteX16-165" fmla="*/ 1136375 w 1856332"/>
              <a:gd name="connsiteY16-166" fmla="*/ 0 h 3959924"/>
              <a:gd name="connsiteX17-167" fmla="*/ 1304710 w 1856332"/>
              <a:gd name="connsiteY17-168" fmla="*/ 168335 h 3959924"/>
              <a:gd name="connsiteX18-169" fmla="*/ 1304710 w 1856332"/>
              <a:gd name="connsiteY18-170" fmla="*/ 1210417 h 3959924"/>
              <a:gd name="connsiteX19-171" fmla="*/ 1631589 w 1856332"/>
              <a:gd name="connsiteY19-172" fmla="*/ 1210417 h 3959924"/>
              <a:gd name="connsiteX20-173" fmla="*/ 1302251 w 1856332"/>
              <a:gd name="connsiteY20-174" fmla="*/ 2536736 h 3959924"/>
              <a:gd name="connsiteX21-175" fmla="*/ 1351562 w 1856332"/>
              <a:gd name="connsiteY21-176" fmla="*/ 2536736 h 3959924"/>
              <a:gd name="connsiteX22-177" fmla="*/ 1612568 w 1856332"/>
              <a:gd name="connsiteY22-178" fmla="*/ 1852280 h 3959924"/>
              <a:gd name="connsiteX23-179" fmla="*/ 1775193 w 1856332"/>
              <a:gd name="connsiteY23-180" fmla="*/ 1779444 h 3959924"/>
              <a:gd name="connsiteX24-181" fmla="*/ 1848029 w 1856332"/>
              <a:gd name="connsiteY24-182" fmla="*/ 1942070 h 3959924"/>
              <a:gd name="connsiteX25-183" fmla="*/ 1389635 w 1856332"/>
              <a:gd name="connsiteY25-184" fmla="*/ 3144149 h 3959924"/>
              <a:gd name="connsiteX26-185" fmla="*/ 1228565 w 1856332"/>
              <a:gd name="connsiteY26-186" fmla="*/ 3214674 h 3959924"/>
              <a:gd name="connsiteX27-187" fmla="*/ 925623 w 1856332"/>
              <a:gd name="connsiteY27-188" fmla="*/ 3959924 h 3959924"/>
              <a:gd name="connsiteX28-189" fmla="*/ 601623 w 1856332"/>
              <a:gd name="connsiteY28-190" fmla="*/ 3635924 h 3959924"/>
              <a:gd name="connsiteX29-191" fmla="*/ 925623 w 1856332"/>
              <a:gd name="connsiteY29-192" fmla="*/ 3311924 h 3959924"/>
              <a:gd name="connsiteX30-193" fmla="*/ 1249623 w 1856332"/>
              <a:gd name="connsiteY30-194" fmla="*/ 3635924 h 3959924"/>
              <a:gd name="connsiteX31-195" fmla="*/ 925623 w 1856332"/>
              <a:gd name="connsiteY31-196" fmla="*/ 3959924 h 3959924"/>
              <a:gd name="connsiteX0-197" fmla="*/ 1228565 w 1856332"/>
              <a:gd name="connsiteY0-198" fmla="*/ 3214674 h 3959924"/>
              <a:gd name="connsiteX1-199" fmla="*/ 622681 w 1856332"/>
              <a:gd name="connsiteY1-200" fmla="*/ 3214674 h 3959924"/>
              <a:gd name="connsiteX2-201" fmla="*/ 466697 w 1856332"/>
              <a:gd name="connsiteY2-202" fmla="*/ 3144149 h 3959924"/>
              <a:gd name="connsiteX3-203" fmla="*/ 8303 w 1856332"/>
              <a:gd name="connsiteY3-204" fmla="*/ 1942070 h 3959924"/>
              <a:gd name="connsiteX4-205" fmla="*/ 81139 w 1856332"/>
              <a:gd name="connsiteY4-206" fmla="*/ 1779444 h 3959924"/>
              <a:gd name="connsiteX5-207" fmla="*/ 243764 w 1856332"/>
              <a:gd name="connsiteY5-208" fmla="*/ 1852280 h 3959924"/>
              <a:gd name="connsiteX6-209" fmla="*/ 504770 w 1856332"/>
              <a:gd name="connsiteY6-210" fmla="*/ 2536736 h 3959924"/>
              <a:gd name="connsiteX7-211" fmla="*/ 555637 w 1856332"/>
              <a:gd name="connsiteY7-212" fmla="*/ 2536736 h 3959924"/>
              <a:gd name="connsiteX8-213" fmla="*/ 226299 w 1856332"/>
              <a:gd name="connsiteY8-214" fmla="*/ 1210417 h 3959924"/>
              <a:gd name="connsiteX9-215" fmla="*/ 551784 w 1856332"/>
              <a:gd name="connsiteY9-216" fmla="*/ 1210417 h 3959924"/>
              <a:gd name="connsiteX10-217" fmla="*/ 551784 w 1856332"/>
              <a:gd name="connsiteY10-218" fmla="*/ 168335 h 3959924"/>
              <a:gd name="connsiteX11-219" fmla="*/ 720119 w 1856332"/>
              <a:gd name="connsiteY11-220" fmla="*/ 0 h 3959924"/>
              <a:gd name="connsiteX12-221" fmla="*/ 888454 w 1856332"/>
              <a:gd name="connsiteY12-222" fmla="*/ 168335 h 3959924"/>
              <a:gd name="connsiteX13-223" fmla="*/ 888454 w 1856332"/>
              <a:gd name="connsiteY13-224" fmla="*/ 1210417 h 3959924"/>
              <a:gd name="connsiteX14-225" fmla="*/ 968040 w 1856332"/>
              <a:gd name="connsiteY14-226" fmla="*/ 1210417 h 3959924"/>
              <a:gd name="connsiteX15-227" fmla="*/ 968040 w 1856332"/>
              <a:gd name="connsiteY15-228" fmla="*/ 168335 h 3959924"/>
              <a:gd name="connsiteX16-229" fmla="*/ 1136375 w 1856332"/>
              <a:gd name="connsiteY16-230" fmla="*/ 0 h 3959924"/>
              <a:gd name="connsiteX17-231" fmla="*/ 1304710 w 1856332"/>
              <a:gd name="connsiteY17-232" fmla="*/ 168335 h 3959924"/>
              <a:gd name="connsiteX18-233" fmla="*/ 1304710 w 1856332"/>
              <a:gd name="connsiteY18-234" fmla="*/ 1210417 h 3959924"/>
              <a:gd name="connsiteX19-235" fmla="*/ 1631589 w 1856332"/>
              <a:gd name="connsiteY19-236" fmla="*/ 1210417 h 3959924"/>
              <a:gd name="connsiteX20-237" fmla="*/ 1302251 w 1856332"/>
              <a:gd name="connsiteY20-238" fmla="*/ 2536736 h 3959924"/>
              <a:gd name="connsiteX21-239" fmla="*/ 1351562 w 1856332"/>
              <a:gd name="connsiteY21-240" fmla="*/ 2536736 h 3959924"/>
              <a:gd name="connsiteX22-241" fmla="*/ 1612568 w 1856332"/>
              <a:gd name="connsiteY22-242" fmla="*/ 1852280 h 3959924"/>
              <a:gd name="connsiteX23-243" fmla="*/ 1775193 w 1856332"/>
              <a:gd name="connsiteY23-244" fmla="*/ 1779444 h 3959924"/>
              <a:gd name="connsiteX24-245" fmla="*/ 1848029 w 1856332"/>
              <a:gd name="connsiteY24-246" fmla="*/ 1942070 h 3959924"/>
              <a:gd name="connsiteX25-247" fmla="*/ 1389635 w 1856332"/>
              <a:gd name="connsiteY25-248" fmla="*/ 3144149 h 3959924"/>
              <a:gd name="connsiteX26-249" fmla="*/ 1228565 w 1856332"/>
              <a:gd name="connsiteY26-250" fmla="*/ 3214674 h 3959924"/>
              <a:gd name="connsiteX27-251" fmla="*/ 925623 w 1856332"/>
              <a:gd name="connsiteY27-252" fmla="*/ 3959924 h 3959924"/>
              <a:gd name="connsiteX28-253" fmla="*/ 601623 w 1856332"/>
              <a:gd name="connsiteY28-254" fmla="*/ 3635924 h 3959924"/>
              <a:gd name="connsiteX29-255" fmla="*/ 925623 w 1856332"/>
              <a:gd name="connsiteY29-256" fmla="*/ 3311924 h 3959924"/>
              <a:gd name="connsiteX30-257" fmla="*/ 1249623 w 1856332"/>
              <a:gd name="connsiteY30-258" fmla="*/ 3635924 h 3959924"/>
              <a:gd name="connsiteX31-259" fmla="*/ 925623 w 1856332"/>
              <a:gd name="connsiteY31-260" fmla="*/ 3959924 h 3959924"/>
              <a:gd name="connsiteX0-261" fmla="*/ 1228565 w 1856332"/>
              <a:gd name="connsiteY0-262" fmla="*/ 3214674 h 3959924"/>
              <a:gd name="connsiteX1-263" fmla="*/ 622681 w 1856332"/>
              <a:gd name="connsiteY1-264" fmla="*/ 3214674 h 3959924"/>
              <a:gd name="connsiteX2-265" fmla="*/ 466697 w 1856332"/>
              <a:gd name="connsiteY2-266" fmla="*/ 3144149 h 3959924"/>
              <a:gd name="connsiteX3-267" fmla="*/ 8303 w 1856332"/>
              <a:gd name="connsiteY3-268" fmla="*/ 1942070 h 3959924"/>
              <a:gd name="connsiteX4-269" fmla="*/ 81139 w 1856332"/>
              <a:gd name="connsiteY4-270" fmla="*/ 1779444 h 3959924"/>
              <a:gd name="connsiteX5-271" fmla="*/ 243764 w 1856332"/>
              <a:gd name="connsiteY5-272" fmla="*/ 1852280 h 3959924"/>
              <a:gd name="connsiteX6-273" fmla="*/ 504770 w 1856332"/>
              <a:gd name="connsiteY6-274" fmla="*/ 2536736 h 3959924"/>
              <a:gd name="connsiteX7-275" fmla="*/ 555637 w 1856332"/>
              <a:gd name="connsiteY7-276" fmla="*/ 2536736 h 3959924"/>
              <a:gd name="connsiteX8-277" fmla="*/ 226299 w 1856332"/>
              <a:gd name="connsiteY8-278" fmla="*/ 1210417 h 3959924"/>
              <a:gd name="connsiteX9-279" fmla="*/ 551784 w 1856332"/>
              <a:gd name="connsiteY9-280" fmla="*/ 1210417 h 3959924"/>
              <a:gd name="connsiteX10-281" fmla="*/ 551784 w 1856332"/>
              <a:gd name="connsiteY10-282" fmla="*/ 168335 h 3959924"/>
              <a:gd name="connsiteX11-283" fmla="*/ 720119 w 1856332"/>
              <a:gd name="connsiteY11-284" fmla="*/ 0 h 3959924"/>
              <a:gd name="connsiteX12-285" fmla="*/ 888454 w 1856332"/>
              <a:gd name="connsiteY12-286" fmla="*/ 168335 h 3959924"/>
              <a:gd name="connsiteX13-287" fmla="*/ 888454 w 1856332"/>
              <a:gd name="connsiteY13-288" fmla="*/ 1210417 h 3959924"/>
              <a:gd name="connsiteX14-289" fmla="*/ 968040 w 1856332"/>
              <a:gd name="connsiteY14-290" fmla="*/ 1210417 h 3959924"/>
              <a:gd name="connsiteX15-291" fmla="*/ 968040 w 1856332"/>
              <a:gd name="connsiteY15-292" fmla="*/ 168335 h 3959924"/>
              <a:gd name="connsiteX16-293" fmla="*/ 1136375 w 1856332"/>
              <a:gd name="connsiteY16-294" fmla="*/ 0 h 3959924"/>
              <a:gd name="connsiteX17-295" fmla="*/ 1304710 w 1856332"/>
              <a:gd name="connsiteY17-296" fmla="*/ 168335 h 3959924"/>
              <a:gd name="connsiteX18-297" fmla="*/ 1304710 w 1856332"/>
              <a:gd name="connsiteY18-298" fmla="*/ 1210417 h 3959924"/>
              <a:gd name="connsiteX19-299" fmla="*/ 1631589 w 1856332"/>
              <a:gd name="connsiteY19-300" fmla="*/ 1210417 h 3959924"/>
              <a:gd name="connsiteX20-301" fmla="*/ 1302251 w 1856332"/>
              <a:gd name="connsiteY20-302" fmla="*/ 2536736 h 3959924"/>
              <a:gd name="connsiteX21-303" fmla="*/ 1351562 w 1856332"/>
              <a:gd name="connsiteY21-304" fmla="*/ 2536736 h 3959924"/>
              <a:gd name="connsiteX22-305" fmla="*/ 1612568 w 1856332"/>
              <a:gd name="connsiteY22-306" fmla="*/ 1852280 h 3959924"/>
              <a:gd name="connsiteX23-307" fmla="*/ 1775193 w 1856332"/>
              <a:gd name="connsiteY23-308" fmla="*/ 1779444 h 3959924"/>
              <a:gd name="connsiteX24-309" fmla="*/ 1848029 w 1856332"/>
              <a:gd name="connsiteY24-310" fmla="*/ 1942070 h 3959924"/>
              <a:gd name="connsiteX25-311" fmla="*/ 1389635 w 1856332"/>
              <a:gd name="connsiteY25-312" fmla="*/ 3144149 h 3959924"/>
              <a:gd name="connsiteX26-313" fmla="*/ 1228565 w 1856332"/>
              <a:gd name="connsiteY26-314" fmla="*/ 3214674 h 3959924"/>
              <a:gd name="connsiteX27-315" fmla="*/ 925623 w 1856332"/>
              <a:gd name="connsiteY27-316" fmla="*/ 3959924 h 3959924"/>
              <a:gd name="connsiteX28-317" fmla="*/ 601623 w 1856332"/>
              <a:gd name="connsiteY28-318" fmla="*/ 3635924 h 3959924"/>
              <a:gd name="connsiteX29-319" fmla="*/ 925623 w 1856332"/>
              <a:gd name="connsiteY29-320" fmla="*/ 3311924 h 3959924"/>
              <a:gd name="connsiteX30-321" fmla="*/ 1249623 w 1856332"/>
              <a:gd name="connsiteY30-322" fmla="*/ 3635924 h 3959924"/>
              <a:gd name="connsiteX31-323" fmla="*/ 925623 w 1856332"/>
              <a:gd name="connsiteY31-324" fmla="*/ 3959924 h 3959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49118" y="1407987"/>
            <a:ext cx="2286560" cy="1273269"/>
          </a:xfrm>
          <a:prstGeom prst="rect">
            <a:avLst/>
          </a:prstGeom>
          <a:ln>
            <a:solidFill>
              <a:srgbClr val="0070C0"/>
            </a:solidFill>
          </a:ln>
        </p:spPr>
      </p:pic>
      <p:sp>
        <p:nvSpPr>
          <p:cNvPr id="11" name="TextBox 10"/>
          <p:cNvSpPr txBox="1"/>
          <p:nvPr/>
        </p:nvSpPr>
        <p:spPr>
          <a:xfrm>
            <a:off x="376518" y="3671047"/>
            <a:ext cx="3361764" cy="2326341"/>
          </a:xfrm>
          <a:prstGeom prst="rect">
            <a:avLst/>
          </a:prstGeom>
          <a:noFill/>
        </p:spPr>
        <p:txBody>
          <a:bodyPr wrap="square" rtlCol="0">
            <a:spAutoFit/>
          </a:bodyPr>
          <a:lstStyle/>
          <a:p>
            <a:pPr lvl="0"/>
            <a:r>
              <a:rPr lang="en-US" sz="2800" dirty="0">
                <a:solidFill>
                  <a:prstClr val="black"/>
                </a:solidFill>
              </a:rPr>
              <a:t>Test Statistic:-</a:t>
            </a:r>
          </a:p>
          <a:p>
            <a:pPr lvl="0"/>
            <a:endParaRPr lang="en-US" sz="2800" dirty="0">
              <a:solidFill>
                <a:prstClr val="black"/>
              </a:solidFill>
            </a:endParaRPr>
          </a:p>
          <a:p>
            <a:pPr lvl="0"/>
            <a:r>
              <a:rPr lang="en-US" sz="2800" b="1" dirty="0">
                <a:solidFill>
                  <a:prstClr val="black"/>
                </a:solidFill>
              </a:rPr>
              <a:t>tcal=1.6304</a:t>
            </a:r>
          </a:p>
          <a:p>
            <a:pPr lvl="0"/>
            <a:r>
              <a:rPr lang="en-US" sz="2800" b="1" dirty="0">
                <a:solidFill>
                  <a:prstClr val="black"/>
                </a:solidFill>
              </a:rPr>
              <a:t>df=4499</a:t>
            </a:r>
          </a:p>
          <a:p>
            <a:pPr lvl="0"/>
            <a:r>
              <a:rPr lang="en-US" sz="2800" b="1" dirty="0">
                <a:solidFill>
                  <a:prstClr val="black"/>
                </a:solidFill>
              </a:rPr>
              <a:t>Pvalue=0.1031</a:t>
            </a:r>
            <a:endParaRPr lang="en-US" sz="2800" dirty="0">
              <a:solidFill>
                <a:prstClr val="black"/>
              </a:solidFill>
            </a:endParaRPr>
          </a:p>
        </p:txBody>
      </p:sp>
      <p:sp>
        <p:nvSpPr>
          <p:cNvPr id="12" name="TextBox 11"/>
          <p:cNvSpPr txBox="1"/>
          <p:nvPr/>
        </p:nvSpPr>
        <p:spPr>
          <a:xfrm>
            <a:off x="3227295" y="3671046"/>
            <a:ext cx="8525436" cy="2246769"/>
          </a:xfrm>
          <a:prstGeom prst="rect">
            <a:avLst/>
          </a:prstGeom>
          <a:noFill/>
        </p:spPr>
        <p:txBody>
          <a:bodyPr wrap="square" rtlCol="0">
            <a:spAutoFit/>
          </a:bodyPr>
          <a:lstStyle/>
          <a:p>
            <a:pPr lvl="0"/>
            <a:r>
              <a:rPr lang="en-US" sz="2800" dirty="0">
                <a:solidFill>
                  <a:prstClr val="black"/>
                </a:solidFill>
              </a:rPr>
              <a:t>Decision Criteria:-</a:t>
            </a:r>
          </a:p>
          <a:p>
            <a:pPr lvl="0"/>
            <a:endParaRPr lang="en-US" sz="2800" b="1" dirty="0">
              <a:solidFill>
                <a:prstClr val="black"/>
              </a:solidFill>
            </a:endParaRPr>
          </a:p>
          <a:p>
            <a:pPr lvl="0"/>
            <a:r>
              <a:rPr lang="en-US" sz="2800" b="1" dirty="0">
                <a:solidFill>
                  <a:prstClr val="black"/>
                </a:solidFill>
              </a:rPr>
              <a:t>tcal</a:t>
            </a:r>
            <a:r>
              <a:rPr lang="en-US" sz="2800" b="1" dirty="0">
                <a:solidFill>
                  <a:prstClr val="black"/>
                </a:solidFill>
                <a:latin typeface="Cambria" panose="02040503050406030204" pitchFamily="18" charset="0"/>
              </a:rPr>
              <a:t>≯</a:t>
            </a:r>
            <a:r>
              <a:rPr lang="en-US" sz="2800" b="1" dirty="0">
                <a:solidFill>
                  <a:prstClr val="black"/>
                </a:solidFill>
              </a:rPr>
              <a:t>t</a:t>
            </a:r>
            <a:r>
              <a:rPr lang="en-US" sz="2400" b="1" dirty="0">
                <a:solidFill>
                  <a:prstClr val="black"/>
                </a:solidFill>
              </a:rPr>
              <a:t>tab</a:t>
            </a:r>
            <a:r>
              <a:rPr lang="en-US" sz="2800" b="1" dirty="0">
                <a:solidFill>
                  <a:prstClr val="black"/>
                </a:solidFill>
              </a:rPr>
              <a:t>,               P</a:t>
            </a:r>
            <a:r>
              <a:rPr lang="en-US" sz="2800" b="1" dirty="0">
                <a:solidFill>
                  <a:prstClr val="black"/>
                </a:solidFill>
                <a:latin typeface="Cambria" panose="02040503050406030204" pitchFamily="18" charset="0"/>
              </a:rPr>
              <a:t>≮</a:t>
            </a:r>
            <a:r>
              <a:rPr lang="el-GR" sz="2800" b="1" dirty="0">
                <a:solidFill>
                  <a:prstClr val="black"/>
                </a:solidFill>
              </a:rPr>
              <a:t>α</a:t>
            </a:r>
            <a:endParaRPr lang="en-US" sz="2800" b="1" dirty="0">
              <a:solidFill>
                <a:prstClr val="black"/>
              </a:solidFill>
            </a:endParaRPr>
          </a:p>
          <a:p>
            <a:pPr lvl="0"/>
            <a:r>
              <a:rPr lang="en-US" sz="2800" b="1" dirty="0">
                <a:solidFill>
                  <a:prstClr val="black"/>
                </a:solidFill>
              </a:rPr>
              <a:t>Accept H</a:t>
            </a:r>
            <a:r>
              <a:rPr lang="en-US" sz="2000" b="1" dirty="0">
                <a:solidFill>
                  <a:prstClr val="black"/>
                </a:solidFill>
              </a:rPr>
              <a:t>o</a:t>
            </a:r>
            <a:r>
              <a:rPr lang="en-US" sz="2800" b="1" dirty="0">
                <a:solidFill>
                  <a:prstClr val="black"/>
                </a:solidFill>
              </a:rPr>
              <a:t> at 1-</a:t>
            </a:r>
            <a:r>
              <a:rPr lang="el-GR" sz="2800" b="1" dirty="0">
                <a:solidFill>
                  <a:prstClr val="black"/>
                </a:solidFill>
              </a:rPr>
              <a:t>α</a:t>
            </a:r>
            <a:r>
              <a:rPr lang="en-US" sz="2800" b="1" dirty="0">
                <a:solidFill>
                  <a:prstClr val="black"/>
                </a:solidFill>
              </a:rPr>
              <a:t> level of significance,    </a:t>
            </a:r>
            <a:r>
              <a:rPr lang="el-GR" sz="2800" b="1" dirty="0">
                <a:solidFill>
                  <a:prstClr val="black"/>
                </a:solidFill>
              </a:rPr>
              <a:t>α</a:t>
            </a:r>
            <a:r>
              <a:rPr lang="en-US" sz="2800" b="1" dirty="0">
                <a:solidFill>
                  <a:prstClr val="black"/>
                </a:solidFill>
              </a:rPr>
              <a:t>=0.05</a:t>
            </a:r>
          </a:p>
          <a:p>
            <a:pPr lvl="0"/>
            <a:r>
              <a:rPr lang="en-US" sz="2800" b="1" dirty="0">
                <a:solidFill>
                  <a:prstClr val="black"/>
                </a:solidFill>
              </a:rPr>
              <a:t>t</a:t>
            </a:r>
            <a:r>
              <a:rPr lang="en-US" sz="2400" b="1" dirty="0">
                <a:solidFill>
                  <a:prstClr val="black"/>
                </a:solidFill>
              </a:rPr>
              <a:t>tab</a:t>
            </a:r>
            <a:r>
              <a:rPr lang="en-US" sz="2800" b="1" dirty="0">
                <a:solidFill>
                  <a:prstClr val="black"/>
                </a:solidFill>
              </a:rPr>
              <a:t>= t</a:t>
            </a:r>
            <a:r>
              <a:rPr lang="el-GR" sz="2800" b="1" dirty="0">
                <a:solidFill>
                  <a:prstClr val="black"/>
                </a:solidFill>
              </a:rPr>
              <a:t>α</a:t>
            </a:r>
            <a:r>
              <a:rPr lang="en-US" sz="2000" b="1" dirty="0">
                <a:solidFill>
                  <a:prstClr val="black"/>
                </a:solidFill>
              </a:rPr>
              <a:t>/2</a:t>
            </a:r>
            <a:r>
              <a:rPr lang="en-US" sz="2400" b="1" dirty="0">
                <a:solidFill>
                  <a:prstClr val="black"/>
                </a:solidFill>
              </a:rPr>
              <a:t>(n-1</a:t>
            </a:r>
            <a:r>
              <a:rPr lang="en-US" sz="2000" b="1" dirty="0">
                <a:solidFill>
                  <a:prstClr val="black"/>
                </a:solidFill>
              </a:rPr>
              <a:t>)</a:t>
            </a:r>
            <a:r>
              <a:rPr lang="en-US" b="1" dirty="0">
                <a:solidFill>
                  <a:prstClr val="black"/>
                </a:solidFill>
              </a:rPr>
              <a:t>=</a:t>
            </a:r>
            <a:r>
              <a:rPr lang="en-US" sz="2800" b="1" dirty="0">
                <a:solidFill>
                  <a:prstClr val="black"/>
                </a:solidFill>
              </a:rPr>
              <a:t>1.960,   tcal </a:t>
            </a:r>
            <a:r>
              <a:rPr lang="en-US" sz="2800" b="1" dirty="0">
                <a:solidFill>
                  <a:prstClr val="black"/>
                </a:solidFill>
                <a:latin typeface="Cambria" panose="02040503050406030204" pitchFamily="18" charset="0"/>
              </a:rPr>
              <a:t>≯</a:t>
            </a:r>
            <a:r>
              <a:rPr lang="en-US" sz="2800" b="1" dirty="0">
                <a:solidFill>
                  <a:prstClr val="black"/>
                </a:solidFill>
              </a:rPr>
              <a:t> t</a:t>
            </a:r>
            <a:r>
              <a:rPr lang="en-US" sz="2400" b="1" dirty="0">
                <a:solidFill>
                  <a:prstClr val="black"/>
                </a:solidFill>
              </a:rPr>
              <a:t>t</a:t>
            </a:r>
            <a:r>
              <a:rPr lang="en-US" sz="2800" b="1" dirty="0">
                <a:solidFill>
                  <a:prstClr val="black"/>
                </a:solidFill>
              </a:rPr>
              <a:t>ab,     Accept Ho</a:t>
            </a:r>
            <a:endParaRPr lang="en-US" dirty="0"/>
          </a:p>
        </p:txBody>
      </p:sp>
      <p:sp>
        <p:nvSpPr>
          <p:cNvPr id="13" name="TextBox 12"/>
          <p:cNvSpPr txBox="1"/>
          <p:nvPr/>
        </p:nvSpPr>
        <p:spPr>
          <a:xfrm>
            <a:off x="261310" y="6055733"/>
            <a:ext cx="11774368"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t>Therefore, Mean BMI in Male and Female is same.</a:t>
            </a:r>
          </a:p>
        </p:txBody>
      </p:sp>
    </p:spTree>
    <p:extLst>
      <p:ext uri="{BB962C8B-B14F-4D97-AF65-F5344CB8AC3E}">
        <p14:creationId xmlns:p14="http://schemas.microsoft.com/office/powerpoint/2010/main" val="3690051046"/>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ppt_w</p:attrName>
                                        </p:attrNameLst>
                                      </p:cBhvr>
                                      <p:tavLst>
                                        <p:tav tm="0">
                                          <p:val>
                                            <p:fltVal val="0"/>
                                          </p:val>
                                        </p:tav>
                                        <p:tav tm="100000">
                                          <p:val>
                                            <p:strVal val="#ppt_w"/>
                                          </p:val>
                                        </p:tav>
                                      </p:tavLst>
                                    </p:anim>
                                    <p:anim calcmode="lin" valueType="num">
                                      <p:cBhvr>
                                        <p:cTn id="8" dur="2000" fill="hold"/>
                                        <p:tgtEl>
                                          <p:spTgt spid="7"/>
                                        </p:tgtEl>
                                        <p:attrNameLst>
                                          <p:attrName>ppt_h</p:attrName>
                                        </p:attrNameLst>
                                      </p:cBhvr>
                                      <p:tavLst>
                                        <p:tav tm="0">
                                          <p:val>
                                            <p:fltVal val="0"/>
                                          </p:val>
                                        </p:tav>
                                        <p:tav tm="100000">
                                          <p:val>
                                            <p:strVal val="#ppt_h"/>
                                          </p:val>
                                        </p:tav>
                                      </p:tavLst>
                                    </p:anim>
                                    <p:anim calcmode="lin" valueType="num">
                                      <p:cBhvr>
                                        <p:cTn id="9" dur="2000" fill="hold"/>
                                        <p:tgtEl>
                                          <p:spTgt spid="7"/>
                                        </p:tgtEl>
                                        <p:attrNameLst>
                                          <p:attrName>style.rotation</p:attrName>
                                        </p:attrNameLst>
                                      </p:cBhvr>
                                      <p:tavLst>
                                        <p:tav tm="0">
                                          <p:val>
                                            <p:fltVal val="90"/>
                                          </p:val>
                                        </p:tav>
                                        <p:tav tm="100000">
                                          <p:val>
                                            <p:fltVal val="0"/>
                                          </p:val>
                                        </p:tav>
                                      </p:tavLst>
                                    </p:anim>
                                    <p:animEffect transition="in" filter="fade">
                                      <p:cBhvr>
                                        <p:cTn id="10" dur="2000"/>
                                        <p:tgtEl>
                                          <p:spTgt spid="7"/>
                                        </p:tgtEl>
                                      </p:cBhvr>
                                    </p:animEffect>
                                  </p:childTnLst>
                                </p:cTn>
                              </p:par>
                            </p:childTnLst>
                          </p:cTn>
                        </p:par>
                        <p:par>
                          <p:cTn id="11" fill="hold">
                            <p:stCondLst>
                              <p:cond delay="2000"/>
                            </p:stCondLst>
                            <p:childTnLst>
                              <p:par>
                                <p:cTn id="12" presetID="26"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80">
                                          <p:stCondLst>
                                            <p:cond delay="0"/>
                                          </p:stCondLst>
                                        </p:cTn>
                                        <p:tgtEl>
                                          <p:spTgt spid="9"/>
                                        </p:tgtEl>
                                      </p:cBhvr>
                                    </p:animEffect>
                                    <p:anim calcmode="lin" valueType="num">
                                      <p:cBhvr>
                                        <p:cTn id="15"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0" dur="26">
                                          <p:stCondLst>
                                            <p:cond delay="650"/>
                                          </p:stCondLst>
                                        </p:cTn>
                                        <p:tgtEl>
                                          <p:spTgt spid="9"/>
                                        </p:tgtEl>
                                      </p:cBhvr>
                                      <p:to x="100000" y="60000"/>
                                    </p:animScale>
                                    <p:animScale>
                                      <p:cBhvr>
                                        <p:cTn id="21" dur="166" decel="50000">
                                          <p:stCondLst>
                                            <p:cond delay="676"/>
                                          </p:stCondLst>
                                        </p:cTn>
                                        <p:tgtEl>
                                          <p:spTgt spid="9"/>
                                        </p:tgtEl>
                                      </p:cBhvr>
                                      <p:to x="100000" y="100000"/>
                                    </p:animScale>
                                    <p:animScale>
                                      <p:cBhvr>
                                        <p:cTn id="22" dur="26">
                                          <p:stCondLst>
                                            <p:cond delay="1312"/>
                                          </p:stCondLst>
                                        </p:cTn>
                                        <p:tgtEl>
                                          <p:spTgt spid="9"/>
                                        </p:tgtEl>
                                      </p:cBhvr>
                                      <p:to x="100000" y="80000"/>
                                    </p:animScale>
                                    <p:animScale>
                                      <p:cBhvr>
                                        <p:cTn id="23" dur="166" decel="50000">
                                          <p:stCondLst>
                                            <p:cond delay="1338"/>
                                          </p:stCondLst>
                                        </p:cTn>
                                        <p:tgtEl>
                                          <p:spTgt spid="9"/>
                                        </p:tgtEl>
                                      </p:cBhvr>
                                      <p:to x="100000" y="100000"/>
                                    </p:animScale>
                                    <p:animScale>
                                      <p:cBhvr>
                                        <p:cTn id="24" dur="26">
                                          <p:stCondLst>
                                            <p:cond delay="1642"/>
                                          </p:stCondLst>
                                        </p:cTn>
                                        <p:tgtEl>
                                          <p:spTgt spid="9"/>
                                        </p:tgtEl>
                                      </p:cBhvr>
                                      <p:to x="100000" y="90000"/>
                                    </p:animScale>
                                    <p:animScale>
                                      <p:cBhvr>
                                        <p:cTn id="25" dur="166" decel="50000">
                                          <p:stCondLst>
                                            <p:cond delay="1668"/>
                                          </p:stCondLst>
                                        </p:cTn>
                                        <p:tgtEl>
                                          <p:spTgt spid="9"/>
                                        </p:tgtEl>
                                      </p:cBhvr>
                                      <p:to x="100000" y="100000"/>
                                    </p:animScale>
                                    <p:animScale>
                                      <p:cBhvr>
                                        <p:cTn id="26" dur="26">
                                          <p:stCondLst>
                                            <p:cond delay="1808"/>
                                          </p:stCondLst>
                                        </p:cTn>
                                        <p:tgtEl>
                                          <p:spTgt spid="9"/>
                                        </p:tgtEl>
                                      </p:cBhvr>
                                      <p:to x="100000" y="95000"/>
                                    </p:animScale>
                                    <p:animScale>
                                      <p:cBhvr>
                                        <p:cTn id="27" dur="166" decel="50000">
                                          <p:stCondLst>
                                            <p:cond delay="1834"/>
                                          </p:stCondLst>
                                        </p:cTn>
                                        <p:tgtEl>
                                          <p:spTgt spid="9"/>
                                        </p:tgtEl>
                                      </p:cBhvr>
                                      <p:to x="100000" y="100000"/>
                                    </p:animScale>
                                  </p:childTnLst>
                                </p:cTn>
                              </p:par>
                              <p:par>
                                <p:cTn id="28" presetID="26"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80">
                                          <p:stCondLst>
                                            <p:cond delay="0"/>
                                          </p:stCondLst>
                                        </p:cTn>
                                        <p:tgtEl>
                                          <p:spTgt spid="10"/>
                                        </p:tgtEl>
                                      </p:cBhvr>
                                    </p:animEffect>
                                    <p:anim calcmode="lin" valueType="num">
                                      <p:cBhvr>
                                        <p:cTn id="31"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6" dur="26">
                                          <p:stCondLst>
                                            <p:cond delay="650"/>
                                          </p:stCondLst>
                                        </p:cTn>
                                        <p:tgtEl>
                                          <p:spTgt spid="10"/>
                                        </p:tgtEl>
                                      </p:cBhvr>
                                      <p:to x="100000" y="60000"/>
                                    </p:animScale>
                                    <p:animScale>
                                      <p:cBhvr>
                                        <p:cTn id="37" dur="166" decel="50000">
                                          <p:stCondLst>
                                            <p:cond delay="676"/>
                                          </p:stCondLst>
                                        </p:cTn>
                                        <p:tgtEl>
                                          <p:spTgt spid="10"/>
                                        </p:tgtEl>
                                      </p:cBhvr>
                                      <p:to x="100000" y="100000"/>
                                    </p:animScale>
                                    <p:animScale>
                                      <p:cBhvr>
                                        <p:cTn id="38" dur="26">
                                          <p:stCondLst>
                                            <p:cond delay="1312"/>
                                          </p:stCondLst>
                                        </p:cTn>
                                        <p:tgtEl>
                                          <p:spTgt spid="10"/>
                                        </p:tgtEl>
                                      </p:cBhvr>
                                      <p:to x="100000" y="80000"/>
                                    </p:animScale>
                                    <p:animScale>
                                      <p:cBhvr>
                                        <p:cTn id="39" dur="166" decel="50000">
                                          <p:stCondLst>
                                            <p:cond delay="1338"/>
                                          </p:stCondLst>
                                        </p:cTn>
                                        <p:tgtEl>
                                          <p:spTgt spid="10"/>
                                        </p:tgtEl>
                                      </p:cBhvr>
                                      <p:to x="100000" y="100000"/>
                                    </p:animScale>
                                    <p:animScale>
                                      <p:cBhvr>
                                        <p:cTn id="40" dur="26">
                                          <p:stCondLst>
                                            <p:cond delay="1642"/>
                                          </p:stCondLst>
                                        </p:cTn>
                                        <p:tgtEl>
                                          <p:spTgt spid="10"/>
                                        </p:tgtEl>
                                      </p:cBhvr>
                                      <p:to x="100000" y="90000"/>
                                    </p:animScale>
                                    <p:animScale>
                                      <p:cBhvr>
                                        <p:cTn id="41" dur="166" decel="50000">
                                          <p:stCondLst>
                                            <p:cond delay="1668"/>
                                          </p:stCondLst>
                                        </p:cTn>
                                        <p:tgtEl>
                                          <p:spTgt spid="10"/>
                                        </p:tgtEl>
                                      </p:cBhvr>
                                      <p:to x="100000" y="100000"/>
                                    </p:animScale>
                                    <p:animScale>
                                      <p:cBhvr>
                                        <p:cTn id="42" dur="26">
                                          <p:stCondLst>
                                            <p:cond delay="1808"/>
                                          </p:stCondLst>
                                        </p:cTn>
                                        <p:tgtEl>
                                          <p:spTgt spid="10"/>
                                        </p:tgtEl>
                                      </p:cBhvr>
                                      <p:to x="100000" y="95000"/>
                                    </p:animScale>
                                    <p:animScale>
                                      <p:cBhvr>
                                        <p:cTn id="43" dur="166" decel="50000">
                                          <p:stCondLst>
                                            <p:cond delay="1834"/>
                                          </p:stCondLst>
                                        </p:cTn>
                                        <p:tgtEl>
                                          <p:spTgt spid="10"/>
                                        </p:tgtEl>
                                      </p:cBhvr>
                                      <p:to x="100000" y="100000"/>
                                    </p:animScale>
                                  </p:childTnLst>
                                </p:cTn>
                              </p:par>
                              <p:par>
                                <p:cTn id="44" presetID="26" presetClass="entr" presetSubtype="0" fill="hold" nodeType="with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ipe(down)">
                                      <p:cBhvr>
                                        <p:cTn id="46" dur="580">
                                          <p:stCondLst>
                                            <p:cond delay="0"/>
                                          </p:stCondLst>
                                        </p:cTn>
                                        <p:tgtEl>
                                          <p:spTgt spid="2"/>
                                        </p:tgtEl>
                                      </p:cBhvr>
                                    </p:animEffect>
                                    <p:anim calcmode="lin" valueType="num">
                                      <p:cBhvr>
                                        <p:cTn id="4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52" dur="26">
                                          <p:stCondLst>
                                            <p:cond delay="650"/>
                                          </p:stCondLst>
                                        </p:cTn>
                                        <p:tgtEl>
                                          <p:spTgt spid="2"/>
                                        </p:tgtEl>
                                      </p:cBhvr>
                                      <p:to x="100000" y="60000"/>
                                    </p:animScale>
                                    <p:animScale>
                                      <p:cBhvr>
                                        <p:cTn id="53" dur="166" decel="50000">
                                          <p:stCondLst>
                                            <p:cond delay="676"/>
                                          </p:stCondLst>
                                        </p:cTn>
                                        <p:tgtEl>
                                          <p:spTgt spid="2"/>
                                        </p:tgtEl>
                                      </p:cBhvr>
                                      <p:to x="100000" y="100000"/>
                                    </p:animScale>
                                    <p:animScale>
                                      <p:cBhvr>
                                        <p:cTn id="54" dur="26">
                                          <p:stCondLst>
                                            <p:cond delay="1312"/>
                                          </p:stCondLst>
                                        </p:cTn>
                                        <p:tgtEl>
                                          <p:spTgt spid="2"/>
                                        </p:tgtEl>
                                      </p:cBhvr>
                                      <p:to x="100000" y="80000"/>
                                    </p:animScale>
                                    <p:animScale>
                                      <p:cBhvr>
                                        <p:cTn id="55" dur="166" decel="50000">
                                          <p:stCondLst>
                                            <p:cond delay="1338"/>
                                          </p:stCondLst>
                                        </p:cTn>
                                        <p:tgtEl>
                                          <p:spTgt spid="2"/>
                                        </p:tgtEl>
                                      </p:cBhvr>
                                      <p:to x="100000" y="100000"/>
                                    </p:animScale>
                                    <p:animScale>
                                      <p:cBhvr>
                                        <p:cTn id="56" dur="26">
                                          <p:stCondLst>
                                            <p:cond delay="1642"/>
                                          </p:stCondLst>
                                        </p:cTn>
                                        <p:tgtEl>
                                          <p:spTgt spid="2"/>
                                        </p:tgtEl>
                                      </p:cBhvr>
                                      <p:to x="100000" y="90000"/>
                                    </p:animScale>
                                    <p:animScale>
                                      <p:cBhvr>
                                        <p:cTn id="57" dur="166" decel="50000">
                                          <p:stCondLst>
                                            <p:cond delay="1668"/>
                                          </p:stCondLst>
                                        </p:cTn>
                                        <p:tgtEl>
                                          <p:spTgt spid="2"/>
                                        </p:tgtEl>
                                      </p:cBhvr>
                                      <p:to x="100000" y="100000"/>
                                    </p:animScale>
                                    <p:animScale>
                                      <p:cBhvr>
                                        <p:cTn id="58" dur="26">
                                          <p:stCondLst>
                                            <p:cond delay="1808"/>
                                          </p:stCondLst>
                                        </p:cTn>
                                        <p:tgtEl>
                                          <p:spTgt spid="2"/>
                                        </p:tgtEl>
                                      </p:cBhvr>
                                      <p:to x="100000" y="95000"/>
                                    </p:animScale>
                                    <p:animScale>
                                      <p:cBhvr>
                                        <p:cTn id="59" dur="166" decel="50000">
                                          <p:stCondLst>
                                            <p:cond delay="1834"/>
                                          </p:stCondLst>
                                        </p:cTn>
                                        <p:tgtEl>
                                          <p:spTgt spid="2"/>
                                        </p:tgtEl>
                                      </p:cBhvr>
                                      <p:to x="100000" y="100000"/>
                                    </p:animScale>
                                  </p:childTnLst>
                                </p:cTn>
                              </p:par>
                            </p:childTnLst>
                          </p:cTn>
                        </p:par>
                        <p:par>
                          <p:cTn id="60" fill="hold">
                            <p:stCondLst>
                              <p:cond delay="4000"/>
                            </p:stCondLst>
                            <p:childTnLst>
                              <p:par>
                                <p:cTn id="61" presetID="53" presetClass="entr" presetSubtype="16" fill="hold" grpId="0" nodeType="after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p:cTn id="63" dur="2000" fill="hold"/>
                                        <p:tgtEl>
                                          <p:spTgt spid="4"/>
                                        </p:tgtEl>
                                        <p:attrNameLst>
                                          <p:attrName>ppt_w</p:attrName>
                                        </p:attrNameLst>
                                      </p:cBhvr>
                                      <p:tavLst>
                                        <p:tav tm="0">
                                          <p:val>
                                            <p:fltVal val="0"/>
                                          </p:val>
                                        </p:tav>
                                        <p:tav tm="100000">
                                          <p:val>
                                            <p:strVal val="#ppt_w"/>
                                          </p:val>
                                        </p:tav>
                                      </p:tavLst>
                                    </p:anim>
                                    <p:anim calcmode="lin" valueType="num">
                                      <p:cBhvr>
                                        <p:cTn id="64" dur="2000" fill="hold"/>
                                        <p:tgtEl>
                                          <p:spTgt spid="4"/>
                                        </p:tgtEl>
                                        <p:attrNameLst>
                                          <p:attrName>ppt_h</p:attrName>
                                        </p:attrNameLst>
                                      </p:cBhvr>
                                      <p:tavLst>
                                        <p:tav tm="0">
                                          <p:val>
                                            <p:fltVal val="0"/>
                                          </p:val>
                                        </p:tav>
                                        <p:tav tm="100000">
                                          <p:val>
                                            <p:strVal val="#ppt_h"/>
                                          </p:val>
                                        </p:tav>
                                      </p:tavLst>
                                    </p:anim>
                                    <p:animEffect transition="in" filter="fade">
                                      <p:cBhvr>
                                        <p:cTn id="65" dur="2000"/>
                                        <p:tgtEl>
                                          <p:spTgt spid="4"/>
                                        </p:tgtEl>
                                      </p:cBhvr>
                                    </p:animEffect>
                                  </p:childTnLst>
                                </p:cTn>
                              </p:par>
                            </p:childTnLst>
                          </p:cTn>
                        </p:par>
                        <p:par>
                          <p:cTn id="66" fill="hold">
                            <p:stCondLst>
                              <p:cond delay="6000"/>
                            </p:stCondLst>
                            <p:childTnLst>
                              <p:par>
                                <p:cTn id="67" presetID="45" presetClass="entr" presetSubtype="0" fill="hold" grpId="0" nodeType="after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2000"/>
                                        <p:tgtEl>
                                          <p:spTgt spid="11"/>
                                        </p:tgtEl>
                                      </p:cBhvr>
                                    </p:animEffect>
                                    <p:anim calcmode="lin" valueType="num">
                                      <p:cBhvr>
                                        <p:cTn id="70" dur="2000" fill="hold"/>
                                        <p:tgtEl>
                                          <p:spTgt spid="11"/>
                                        </p:tgtEl>
                                        <p:attrNameLst>
                                          <p:attrName>ppt_w</p:attrName>
                                        </p:attrNameLst>
                                      </p:cBhvr>
                                      <p:tavLst>
                                        <p:tav tm="0" fmla="#ppt_w*sin(2.5*pi*$)">
                                          <p:val>
                                            <p:fltVal val="0"/>
                                          </p:val>
                                        </p:tav>
                                        <p:tav tm="100000">
                                          <p:val>
                                            <p:fltVal val="1"/>
                                          </p:val>
                                        </p:tav>
                                      </p:tavLst>
                                    </p:anim>
                                    <p:anim calcmode="lin" valueType="num">
                                      <p:cBhvr>
                                        <p:cTn id="71" dur="2000" fill="hold"/>
                                        <p:tgtEl>
                                          <p:spTgt spid="11"/>
                                        </p:tgtEl>
                                        <p:attrNameLst>
                                          <p:attrName>ppt_h</p:attrName>
                                        </p:attrNameLst>
                                      </p:cBhvr>
                                      <p:tavLst>
                                        <p:tav tm="0">
                                          <p:val>
                                            <p:strVal val="#ppt_h"/>
                                          </p:val>
                                        </p:tav>
                                        <p:tav tm="100000">
                                          <p:val>
                                            <p:strVal val="#ppt_h"/>
                                          </p:val>
                                        </p:tav>
                                      </p:tavLst>
                                    </p:anim>
                                  </p:childTnLst>
                                </p:cTn>
                              </p:par>
                              <p:par>
                                <p:cTn id="72" presetID="45" presetClass="entr" presetSubtype="0"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2000"/>
                                        <p:tgtEl>
                                          <p:spTgt spid="12"/>
                                        </p:tgtEl>
                                      </p:cBhvr>
                                    </p:animEffect>
                                    <p:anim calcmode="lin" valueType="num">
                                      <p:cBhvr>
                                        <p:cTn id="75" dur="2000" fill="hold"/>
                                        <p:tgtEl>
                                          <p:spTgt spid="12"/>
                                        </p:tgtEl>
                                        <p:attrNameLst>
                                          <p:attrName>ppt_w</p:attrName>
                                        </p:attrNameLst>
                                      </p:cBhvr>
                                      <p:tavLst>
                                        <p:tav tm="0" fmla="#ppt_w*sin(2.5*pi*$)">
                                          <p:val>
                                            <p:fltVal val="0"/>
                                          </p:val>
                                        </p:tav>
                                        <p:tav tm="100000">
                                          <p:val>
                                            <p:fltVal val="1"/>
                                          </p:val>
                                        </p:tav>
                                      </p:tavLst>
                                    </p:anim>
                                    <p:anim calcmode="lin" valueType="num">
                                      <p:cBhvr>
                                        <p:cTn id="76" dur="2000" fill="hold"/>
                                        <p:tgtEl>
                                          <p:spTgt spid="12"/>
                                        </p:tgtEl>
                                        <p:attrNameLst>
                                          <p:attrName>ppt_h</p:attrName>
                                        </p:attrNameLst>
                                      </p:cBhvr>
                                      <p:tavLst>
                                        <p:tav tm="0">
                                          <p:val>
                                            <p:strVal val="#ppt_h"/>
                                          </p:val>
                                        </p:tav>
                                        <p:tav tm="100000">
                                          <p:val>
                                            <p:strVal val="#ppt_h"/>
                                          </p:val>
                                        </p:tav>
                                      </p:tavLst>
                                    </p:anim>
                                  </p:childTnLst>
                                </p:cTn>
                              </p:par>
                            </p:childTnLst>
                          </p:cTn>
                        </p:par>
                        <p:par>
                          <p:cTn id="77" fill="hold">
                            <p:stCondLst>
                              <p:cond delay="8000"/>
                            </p:stCondLst>
                            <p:childTnLst>
                              <p:par>
                                <p:cTn id="78" presetID="21" presetClass="entr" presetSubtype="1" fill="hold" grpId="0" nodeType="after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wheel(1)">
                                      <p:cBhvr>
                                        <p:cTn id="8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animBg="1"/>
      <p:bldP spid="10" grpId="0" animBg="1"/>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5" y="1"/>
            <a:ext cx="12191835" cy="311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0" y="3115098"/>
            <a:ext cx="12191835" cy="374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519586" y="1589952"/>
            <a:ext cx="8431237" cy="1569660"/>
          </a:xfrm>
          <a:prstGeom prst="rect">
            <a:avLst/>
          </a:prstGeom>
          <a:noFill/>
        </p:spPr>
        <p:txBody>
          <a:bodyPr wrap="square" rtlCol="0" anchor="ctr">
            <a:spAutoFit/>
          </a:bodyPr>
          <a:lstStyle/>
          <a:p>
            <a:r>
              <a:rPr lang="en-US" altLang="ko-KR" sz="2400" dirty="0">
                <a:cs typeface="Arial" panose="020B0604020202020204" pitchFamily="34" charset="0"/>
              </a:rPr>
              <a:t>Hypothesis:-</a:t>
            </a:r>
          </a:p>
          <a:p>
            <a:r>
              <a:rPr lang="en-US" altLang="ko-KR" sz="2400" dirty="0">
                <a:cs typeface="Arial" panose="020B0604020202020204" pitchFamily="34" charset="0"/>
              </a:rPr>
              <a:t>Ho:-Mean Avg glucose level in Male and Female is same</a:t>
            </a:r>
          </a:p>
          <a:p>
            <a:endParaRPr lang="en-US" altLang="ko-KR" sz="2400" dirty="0">
              <a:cs typeface="Arial" panose="020B0604020202020204" pitchFamily="34" charset="0"/>
            </a:endParaRPr>
          </a:p>
          <a:p>
            <a:r>
              <a:rPr lang="en-US" altLang="ko-KR" sz="2400" dirty="0">
                <a:cs typeface="Arial" panose="020B0604020202020204" pitchFamily="34" charset="0"/>
              </a:rPr>
              <a:t>H1:-Mean Avg glucose level in Male and Female is not same</a:t>
            </a:r>
            <a:endParaRPr lang="ko-KR" altLang="en-US" sz="2400" dirty="0">
              <a:cs typeface="Arial" panose="020B0604020202020204" pitchFamily="34" charset="0"/>
            </a:endParaRPr>
          </a:p>
        </p:txBody>
      </p:sp>
      <p:sp>
        <p:nvSpPr>
          <p:cNvPr id="7" name="TextBox 6"/>
          <p:cNvSpPr txBox="1"/>
          <p:nvPr/>
        </p:nvSpPr>
        <p:spPr>
          <a:xfrm>
            <a:off x="1097235" y="-79572"/>
            <a:ext cx="9795163" cy="1846659"/>
          </a:xfrm>
          <a:prstGeom prst="rect">
            <a:avLst/>
          </a:prstGeom>
          <a:noFill/>
        </p:spPr>
        <p:txBody>
          <a:bodyPr wrap="square" rtlCol="0">
            <a:spAutoFit/>
          </a:bodyPr>
          <a:lstStyle/>
          <a:p>
            <a:pPr algn="ctr"/>
            <a:r>
              <a:rPr lang="en-US" sz="4800" cap="all" dirty="0">
                <a:solidFill>
                  <a:prstClr val="white"/>
                </a:solidFill>
                <a:latin typeface="Tw Cen MT" panose="020B0602020104020603"/>
              </a:rPr>
              <a:t>To test Significance of gender and Avg glucose level Means</a:t>
            </a:r>
          </a:p>
          <a:p>
            <a:pPr algn="ctr"/>
            <a:endParaRPr lang="en-US" dirty="0"/>
          </a:p>
        </p:txBody>
      </p:sp>
      <p:sp>
        <p:nvSpPr>
          <p:cNvPr id="9" name="Round Same Side Corner Rectangle 8"/>
          <p:cNvSpPr/>
          <p:nvPr/>
        </p:nvSpPr>
        <p:spPr>
          <a:xfrm>
            <a:off x="261310" y="1428259"/>
            <a:ext cx="596819" cy="1148759"/>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1" fmla="*/ 280204 w 1489775"/>
              <a:gd name="connsiteY0-2" fmla="*/ 750754 h 3923699"/>
              <a:gd name="connsiteX1-3" fmla="*/ 1209570 w 1489775"/>
              <a:gd name="connsiteY1-4" fmla="*/ 750754 h 3923699"/>
              <a:gd name="connsiteX2-5" fmla="*/ 1489774 w 1489775"/>
              <a:gd name="connsiteY2-6" fmla="*/ 1030958 h 3923699"/>
              <a:gd name="connsiteX3-7" fmla="*/ 1489774 w 1489775"/>
              <a:gd name="connsiteY3-8" fmla="*/ 1293518 h 3923699"/>
              <a:gd name="connsiteX4-9" fmla="*/ 1489775 w 1489775"/>
              <a:gd name="connsiteY4-10" fmla="*/ 1293518 h 3923699"/>
              <a:gd name="connsiteX5-11" fmla="*/ 1489775 w 1489775"/>
              <a:gd name="connsiteY5-12" fmla="*/ 2063902 h 3923699"/>
              <a:gd name="connsiteX6-13" fmla="*/ 1345759 w 1489775"/>
              <a:gd name="connsiteY6-14" fmla="*/ 2207918 h 3923699"/>
              <a:gd name="connsiteX7-15" fmla="*/ 1201743 w 1489775"/>
              <a:gd name="connsiteY7-16" fmla="*/ 2063902 h 3923699"/>
              <a:gd name="connsiteX8-17" fmla="*/ 1201743 w 1489775"/>
              <a:gd name="connsiteY8-18" fmla="*/ 1390678 h 3923699"/>
              <a:gd name="connsiteX9-19" fmla="*/ 1158887 w 1489775"/>
              <a:gd name="connsiteY9-20" fmla="*/ 1390678 h 3923699"/>
              <a:gd name="connsiteX10-21" fmla="*/ 1151853 w 1489775"/>
              <a:gd name="connsiteY10-22" fmla="*/ 3743699 h 3923699"/>
              <a:gd name="connsiteX11-23" fmla="*/ 971853 w 1489775"/>
              <a:gd name="connsiteY11-24" fmla="*/ 3923699 h 3923699"/>
              <a:gd name="connsiteX12-25" fmla="*/ 791853 w 1489775"/>
              <a:gd name="connsiteY12-26" fmla="*/ 3743699 h 3923699"/>
              <a:gd name="connsiteX13-27" fmla="*/ 791853 w 1489775"/>
              <a:gd name="connsiteY13-28" fmla="*/ 2305078 h 3923699"/>
              <a:gd name="connsiteX14-29" fmla="*/ 683854 w 1489775"/>
              <a:gd name="connsiteY14-30" fmla="*/ 2305078 h 3923699"/>
              <a:gd name="connsiteX15-31" fmla="*/ 683854 w 1489775"/>
              <a:gd name="connsiteY15-32" fmla="*/ 3743698 h 3923699"/>
              <a:gd name="connsiteX16-33" fmla="*/ 503854 w 1489775"/>
              <a:gd name="connsiteY16-34" fmla="*/ 3923698 h 3923699"/>
              <a:gd name="connsiteX17-35" fmla="*/ 323854 w 1489775"/>
              <a:gd name="connsiteY17-36" fmla="*/ 3743698 h 3923699"/>
              <a:gd name="connsiteX18-37" fmla="*/ 323854 w 1489775"/>
              <a:gd name="connsiteY18-38" fmla="*/ 2238914 h 3923699"/>
              <a:gd name="connsiteX19-39" fmla="*/ 330887 w 1489775"/>
              <a:gd name="connsiteY19-40" fmla="*/ 2238914 h 3923699"/>
              <a:gd name="connsiteX20-41" fmla="*/ 330887 w 1489775"/>
              <a:gd name="connsiteY20-42" fmla="*/ 1390678 h 3923699"/>
              <a:gd name="connsiteX21-43" fmla="*/ 288033 w 1489775"/>
              <a:gd name="connsiteY21-44" fmla="*/ 1390678 h 3923699"/>
              <a:gd name="connsiteX22-45" fmla="*/ 288033 w 1489775"/>
              <a:gd name="connsiteY22-46" fmla="*/ 2063902 h 3923699"/>
              <a:gd name="connsiteX23-47" fmla="*/ 144017 w 1489775"/>
              <a:gd name="connsiteY23-48" fmla="*/ 2207918 h 3923699"/>
              <a:gd name="connsiteX24-49" fmla="*/ 1 w 1489775"/>
              <a:gd name="connsiteY24-50" fmla="*/ 2063902 h 3923699"/>
              <a:gd name="connsiteX25-51" fmla="*/ 1 w 1489775"/>
              <a:gd name="connsiteY25-52" fmla="*/ 1390678 h 3923699"/>
              <a:gd name="connsiteX26-53" fmla="*/ 0 w 1489775"/>
              <a:gd name="connsiteY26-54" fmla="*/ 1390678 h 3923699"/>
              <a:gd name="connsiteX27-55" fmla="*/ 0 w 1489775"/>
              <a:gd name="connsiteY27-56" fmla="*/ 1030958 h 3923699"/>
              <a:gd name="connsiteX28-57" fmla="*/ 280204 w 1489775"/>
              <a:gd name="connsiteY28-58" fmla="*/ 750754 h 3923699"/>
              <a:gd name="connsiteX29-59" fmla="*/ 744888 w 1489775"/>
              <a:gd name="connsiteY29-60" fmla="*/ 0 h 3923699"/>
              <a:gd name="connsiteX30-61" fmla="*/ 1082199 w 1489775"/>
              <a:gd name="connsiteY30-62" fmla="*/ 337311 h 3923699"/>
              <a:gd name="connsiteX31-63" fmla="*/ 744888 w 1489775"/>
              <a:gd name="connsiteY31-64" fmla="*/ 674622 h 3923699"/>
              <a:gd name="connsiteX32-65" fmla="*/ 407577 w 1489775"/>
              <a:gd name="connsiteY32-66" fmla="*/ 337311 h 3923699"/>
              <a:gd name="connsiteX33-67" fmla="*/ 744888 w 1489775"/>
              <a:gd name="connsiteY33-68" fmla="*/ 0 h 3923699"/>
              <a:gd name="connsiteX0-69" fmla="*/ 280204 w 1489775"/>
              <a:gd name="connsiteY0-70" fmla="*/ 750754 h 3923699"/>
              <a:gd name="connsiteX1-71" fmla="*/ 1209570 w 1489775"/>
              <a:gd name="connsiteY1-72" fmla="*/ 750754 h 3923699"/>
              <a:gd name="connsiteX2-73" fmla="*/ 1489774 w 1489775"/>
              <a:gd name="connsiteY2-74" fmla="*/ 1030958 h 3923699"/>
              <a:gd name="connsiteX3-75" fmla="*/ 1489774 w 1489775"/>
              <a:gd name="connsiteY3-76" fmla="*/ 1293518 h 3923699"/>
              <a:gd name="connsiteX4-77" fmla="*/ 1489775 w 1489775"/>
              <a:gd name="connsiteY4-78" fmla="*/ 1293518 h 3923699"/>
              <a:gd name="connsiteX5-79" fmla="*/ 1489775 w 1489775"/>
              <a:gd name="connsiteY5-80" fmla="*/ 2063902 h 3923699"/>
              <a:gd name="connsiteX6-81" fmla="*/ 1345759 w 1489775"/>
              <a:gd name="connsiteY6-82" fmla="*/ 2207918 h 3923699"/>
              <a:gd name="connsiteX7-83" fmla="*/ 1201743 w 1489775"/>
              <a:gd name="connsiteY7-84" fmla="*/ 2063902 h 3923699"/>
              <a:gd name="connsiteX8-85" fmla="*/ 1201743 w 1489775"/>
              <a:gd name="connsiteY8-86" fmla="*/ 1390678 h 3923699"/>
              <a:gd name="connsiteX9-87" fmla="*/ 1158887 w 1489775"/>
              <a:gd name="connsiteY9-88" fmla="*/ 1390678 h 3923699"/>
              <a:gd name="connsiteX10-89" fmla="*/ 1151853 w 1489775"/>
              <a:gd name="connsiteY10-90" fmla="*/ 3743699 h 3923699"/>
              <a:gd name="connsiteX11-91" fmla="*/ 971853 w 1489775"/>
              <a:gd name="connsiteY11-92" fmla="*/ 3923699 h 3923699"/>
              <a:gd name="connsiteX12-93" fmla="*/ 791853 w 1489775"/>
              <a:gd name="connsiteY12-94" fmla="*/ 3743699 h 3923699"/>
              <a:gd name="connsiteX13-95" fmla="*/ 791853 w 1489775"/>
              <a:gd name="connsiteY13-96" fmla="*/ 2305078 h 3923699"/>
              <a:gd name="connsiteX14-97" fmla="*/ 683854 w 1489775"/>
              <a:gd name="connsiteY14-98" fmla="*/ 2305078 h 3923699"/>
              <a:gd name="connsiteX15-99" fmla="*/ 683854 w 1489775"/>
              <a:gd name="connsiteY15-100" fmla="*/ 3743698 h 3923699"/>
              <a:gd name="connsiteX16-101" fmla="*/ 503854 w 1489775"/>
              <a:gd name="connsiteY16-102" fmla="*/ 3923698 h 3923699"/>
              <a:gd name="connsiteX17-103" fmla="*/ 323854 w 1489775"/>
              <a:gd name="connsiteY17-104" fmla="*/ 3743698 h 3923699"/>
              <a:gd name="connsiteX18-105" fmla="*/ 323854 w 1489775"/>
              <a:gd name="connsiteY18-106" fmla="*/ 2238914 h 3923699"/>
              <a:gd name="connsiteX19-107" fmla="*/ 330887 w 1489775"/>
              <a:gd name="connsiteY19-108" fmla="*/ 1390678 h 3923699"/>
              <a:gd name="connsiteX20-109" fmla="*/ 288033 w 1489775"/>
              <a:gd name="connsiteY20-110" fmla="*/ 1390678 h 3923699"/>
              <a:gd name="connsiteX21-111" fmla="*/ 288033 w 1489775"/>
              <a:gd name="connsiteY21-112" fmla="*/ 2063902 h 3923699"/>
              <a:gd name="connsiteX22-113" fmla="*/ 144017 w 1489775"/>
              <a:gd name="connsiteY22-114" fmla="*/ 2207918 h 3923699"/>
              <a:gd name="connsiteX23-115" fmla="*/ 1 w 1489775"/>
              <a:gd name="connsiteY23-116" fmla="*/ 2063902 h 3923699"/>
              <a:gd name="connsiteX24-117" fmla="*/ 1 w 1489775"/>
              <a:gd name="connsiteY24-118" fmla="*/ 1390678 h 3923699"/>
              <a:gd name="connsiteX25-119" fmla="*/ 0 w 1489775"/>
              <a:gd name="connsiteY25-120" fmla="*/ 1390678 h 3923699"/>
              <a:gd name="connsiteX26-121" fmla="*/ 0 w 1489775"/>
              <a:gd name="connsiteY26-122" fmla="*/ 1030958 h 3923699"/>
              <a:gd name="connsiteX27-123" fmla="*/ 280204 w 1489775"/>
              <a:gd name="connsiteY27-124" fmla="*/ 750754 h 3923699"/>
              <a:gd name="connsiteX28-125" fmla="*/ 744888 w 1489775"/>
              <a:gd name="connsiteY28-126" fmla="*/ 0 h 3923699"/>
              <a:gd name="connsiteX29-127" fmla="*/ 1082199 w 1489775"/>
              <a:gd name="connsiteY29-128" fmla="*/ 337311 h 3923699"/>
              <a:gd name="connsiteX30-129" fmla="*/ 744888 w 1489775"/>
              <a:gd name="connsiteY30-130" fmla="*/ 674622 h 3923699"/>
              <a:gd name="connsiteX31-131" fmla="*/ 407577 w 1489775"/>
              <a:gd name="connsiteY31-132" fmla="*/ 337311 h 3923699"/>
              <a:gd name="connsiteX32-133" fmla="*/ 744888 w 1489775"/>
              <a:gd name="connsiteY32-134" fmla="*/ 0 h 3923699"/>
              <a:gd name="connsiteX0-135" fmla="*/ 280204 w 1489775"/>
              <a:gd name="connsiteY0-136" fmla="*/ 750754 h 3923699"/>
              <a:gd name="connsiteX1-137" fmla="*/ 1209570 w 1489775"/>
              <a:gd name="connsiteY1-138" fmla="*/ 750754 h 3923699"/>
              <a:gd name="connsiteX2-139" fmla="*/ 1489774 w 1489775"/>
              <a:gd name="connsiteY2-140" fmla="*/ 1030958 h 3923699"/>
              <a:gd name="connsiteX3-141" fmla="*/ 1489774 w 1489775"/>
              <a:gd name="connsiteY3-142" fmla="*/ 1293518 h 3923699"/>
              <a:gd name="connsiteX4-143" fmla="*/ 1489775 w 1489775"/>
              <a:gd name="connsiteY4-144" fmla="*/ 1293518 h 3923699"/>
              <a:gd name="connsiteX5-145" fmla="*/ 1489775 w 1489775"/>
              <a:gd name="connsiteY5-146" fmla="*/ 2063902 h 3923699"/>
              <a:gd name="connsiteX6-147" fmla="*/ 1345759 w 1489775"/>
              <a:gd name="connsiteY6-148" fmla="*/ 2207918 h 3923699"/>
              <a:gd name="connsiteX7-149" fmla="*/ 1201743 w 1489775"/>
              <a:gd name="connsiteY7-150" fmla="*/ 2063902 h 3923699"/>
              <a:gd name="connsiteX8-151" fmla="*/ 1201743 w 1489775"/>
              <a:gd name="connsiteY8-152" fmla="*/ 1390678 h 3923699"/>
              <a:gd name="connsiteX9-153" fmla="*/ 1158887 w 1489775"/>
              <a:gd name="connsiteY9-154" fmla="*/ 1390678 h 3923699"/>
              <a:gd name="connsiteX10-155" fmla="*/ 1151853 w 1489775"/>
              <a:gd name="connsiteY10-156" fmla="*/ 3743699 h 3923699"/>
              <a:gd name="connsiteX11-157" fmla="*/ 971853 w 1489775"/>
              <a:gd name="connsiteY11-158" fmla="*/ 3923699 h 3923699"/>
              <a:gd name="connsiteX12-159" fmla="*/ 791853 w 1489775"/>
              <a:gd name="connsiteY12-160" fmla="*/ 3743699 h 3923699"/>
              <a:gd name="connsiteX13-161" fmla="*/ 791853 w 1489775"/>
              <a:gd name="connsiteY13-162" fmla="*/ 2305078 h 3923699"/>
              <a:gd name="connsiteX14-163" fmla="*/ 683854 w 1489775"/>
              <a:gd name="connsiteY14-164" fmla="*/ 2305078 h 3923699"/>
              <a:gd name="connsiteX15-165" fmla="*/ 683854 w 1489775"/>
              <a:gd name="connsiteY15-166" fmla="*/ 3743698 h 3923699"/>
              <a:gd name="connsiteX16-167" fmla="*/ 503854 w 1489775"/>
              <a:gd name="connsiteY16-168" fmla="*/ 3923698 h 3923699"/>
              <a:gd name="connsiteX17-169" fmla="*/ 323854 w 1489775"/>
              <a:gd name="connsiteY17-170" fmla="*/ 3743698 h 3923699"/>
              <a:gd name="connsiteX18-171" fmla="*/ 330887 w 1489775"/>
              <a:gd name="connsiteY18-172" fmla="*/ 1390678 h 3923699"/>
              <a:gd name="connsiteX19-173" fmla="*/ 288033 w 1489775"/>
              <a:gd name="connsiteY19-174" fmla="*/ 1390678 h 3923699"/>
              <a:gd name="connsiteX20-175" fmla="*/ 288033 w 1489775"/>
              <a:gd name="connsiteY20-176" fmla="*/ 2063902 h 3923699"/>
              <a:gd name="connsiteX21-177" fmla="*/ 144017 w 1489775"/>
              <a:gd name="connsiteY21-178" fmla="*/ 2207918 h 3923699"/>
              <a:gd name="connsiteX22-179" fmla="*/ 1 w 1489775"/>
              <a:gd name="connsiteY22-180" fmla="*/ 2063902 h 3923699"/>
              <a:gd name="connsiteX23-181" fmla="*/ 1 w 1489775"/>
              <a:gd name="connsiteY23-182" fmla="*/ 1390678 h 3923699"/>
              <a:gd name="connsiteX24-183" fmla="*/ 0 w 1489775"/>
              <a:gd name="connsiteY24-184" fmla="*/ 1390678 h 3923699"/>
              <a:gd name="connsiteX25-185" fmla="*/ 0 w 1489775"/>
              <a:gd name="connsiteY25-186" fmla="*/ 1030958 h 3923699"/>
              <a:gd name="connsiteX26-187" fmla="*/ 280204 w 1489775"/>
              <a:gd name="connsiteY26-188" fmla="*/ 750754 h 3923699"/>
              <a:gd name="connsiteX27-189" fmla="*/ 744888 w 1489775"/>
              <a:gd name="connsiteY27-190" fmla="*/ 0 h 3923699"/>
              <a:gd name="connsiteX28-191" fmla="*/ 1082199 w 1489775"/>
              <a:gd name="connsiteY28-192" fmla="*/ 337311 h 3923699"/>
              <a:gd name="connsiteX29-193" fmla="*/ 744888 w 1489775"/>
              <a:gd name="connsiteY29-194" fmla="*/ 674622 h 3923699"/>
              <a:gd name="connsiteX30-195" fmla="*/ 407577 w 1489775"/>
              <a:gd name="connsiteY30-196" fmla="*/ 337311 h 3923699"/>
              <a:gd name="connsiteX31-197" fmla="*/ 744888 w 1489775"/>
              <a:gd name="connsiteY31-198" fmla="*/ 0 h 39236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 Same Side Corner Rectangle 20"/>
          <p:cNvSpPr/>
          <p:nvPr/>
        </p:nvSpPr>
        <p:spPr>
          <a:xfrm rot="10800000">
            <a:off x="886619" y="1407987"/>
            <a:ext cx="632968" cy="1148759"/>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1" fmla="*/ 1228565 w 1856332"/>
              <a:gd name="connsiteY0-2" fmla="*/ 3214674 h 3959924"/>
              <a:gd name="connsiteX1-3" fmla="*/ 622681 w 1856332"/>
              <a:gd name="connsiteY1-4" fmla="*/ 3214674 h 3959924"/>
              <a:gd name="connsiteX2-5" fmla="*/ 466697 w 1856332"/>
              <a:gd name="connsiteY2-6" fmla="*/ 3144149 h 3959924"/>
              <a:gd name="connsiteX3-7" fmla="*/ 8303 w 1856332"/>
              <a:gd name="connsiteY3-8" fmla="*/ 1942070 h 3959924"/>
              <a:gd name="connsiteX4-9" fmla="*/ 81139 w 1856332"/>
              <a:gd name="connsiteY4-10" fmla="*/ 1779444 h 3959924"/>
              <a:gd name="connsiteX5-11" fmla="*/ 243764 w 1856332"/>
              <a:gd name="connsiteY5-12" fmla="*/ 1852280 h 3959924"/>
              <a:gd name="connsiteX6-13" fmla="*/ 504770 w 1856332"/>
              <a:gd name="connsiteY6-14" fmla="*/ 2536736 h 3959924"/>
              <a:gd name="connsiteX7-15" fmla="*/ 555637 w 1856332"/>
              <a:gd name="connsiteY7-16" fmla="*/ 2536736 h 3959924"/>
              <a:gd name="connsiteX8-17" fmla="*/ 226299 w 1856332"/>
              <a:gd name="connsiteY8-18" fmla="*/ 1210417 h 3959924"/>
              <a:gd name="connsiteX9-19" fmla="*/ 551784 w 1856332"/>
              <a:gd name="connsiteY9-20" fmla="*/ 1210417 h 3959924"/>
              <a:gd name="connsiteX10-21" fmla="*/ 551784 w 1856332"/>
              <a:gd name="connsiteY10-22" fmla="*/ 168335 h 3959924"/>
              <a:gd name="connsiteX11-23" fmla="*/ 720119 w 1856332"/>
              <a:gd name="connsiteY11-24" fmla="*/ 0 h 3959924"/>
              <a:gd name="connsiteX12-25" fmla="*/ 888454 w 1856332"/>
              <a:gd name="connsiteY12-26" fmla="*/ 168335 h 3959924"/>
              <a:gd name="connsiteX13-27" fmla="*/ 888454 w 1856332"/>
              <a:gd name="connsiteY13-28" fmla="*/ 1210417 h 3959924"/>
              <a:gd name="connsiteX14-29" fmla="*/ 968040 w 1856332"/>
              <a:gd name="connsiteY14-30" fmla="*/ 1210417 h 3959924"/>
              <a:gd name="connsiteX15-31" fmla="*/ 968040 w 1856332"/>
              <a:gd name="connsiteY15-32" fmla="*/ 168335 h 3959924"/>
              <a:gd name="connsiteX16-33" fmla="*/ 1136375 w 1856332"/>
              <a:gd name="connsiteY16-34" fmla="*/ 0 h 3959924"/>
              <a:gd name="connsiteX17-35" fmla="*/ 1304710 w 1856332"/>
              <a:gd name="connsiteY17-36" fmla="*/ 168335 h 3959924"/>
              <a:gd name="connsiteX18-37" fmla="*/ 1304710 w 1856332"/>
              <a:gd name="connsiteY18-38" fmla="*/ 1210417 h 3959924"/>
              <a:gd name="connsiteX19-39" fmla="*/ 1631589 w 1856332"/>
              <a:gd name="connsiteY19-40" fmla="*/ 1210417 h 3959924"/>
              <a:gd name="connsiteX20-41" fmla="*/ 1302251 w 1856332"/>
              <a:gd name="connsiteY20-42" fmla="*/ 2536736 h 3959924"/>
              <a:gd name="connsiteX21-43" fmla="*/ 1351562 w 1856332"/>
              <a:gd name="connsiteY21-44" fmla="*/ 2536736 h 3959924"/>
              <a:gd name="connsiteX22-45" fmla="*/ 1612568 w 1856332"/>
              <a:gd name="connsiteY22-46" fmla="*/ 1852280 h 3959924"/>
              <a:gd name="connsiteX23-47" fmla="*/ 1775193 w 1856332"/>
              <a:gd name="connsiteY23-48" fmla="*/ 1779444 h 3959924"/>
              <a:gd name="connsiteX24-49" fmla="*/ 1848029 w 1856332"/>
              <a:gd name="connsiteY24-50" fmla="*/ 1942070 h 3959924"/>
              <a:gd name="connsiteX25-51" fmla="*/ 1389635 w 1856332"/>
              <a:gd name="connsiteY25-52" fmla="*/ 3144149 h 3959924"/>
              <a:gd name="connsiteX26-53" fmla="*/ 1344732 w 1856332"/>
              <a:gd name="connsiteY26-54" fmla="*/ 3176282 h 3959924"/>
              <a:gd name="connsiteX27-55" fmla="*/ 1228565 w 1856332"/>
              <a:gd name="connsiteY27-56" fmla="*/ 3214674 h 3959924"/>
              <a:gd name="connsiteX28-57" fmla="*/ 925623 w 1856332"/>
              <a:gd name="connsiteY28-58" fmla="*/ 3959924 h 3959924"/>
              <a:gd name="connsiteX29-59" fmla="*/ 601623 w 1856332"/>
              <a:gd name="connsiteY29-60" fmla="*/ 3635924 h 3959924"/>
              <a:gd name="connsiteX30-61" fmla="*/ 925623 w 1856332"/>
              <a:gd name="connsiteY30-62" fmla="*/ 3311924 h 3959924"/>
              <a:gd name="connsiteX31-63" fmla="*/ 1249623 w 1856332"/>
              <a:gd name="connsiteY31-64" fmla="*/ 3635924 h 3959924"/>
              <a:gd name="connsiteX32-65" fmla="*/ 925623 w 1856332"/>
              <a:gd name="connsiteY32-66" fmla="*/ 3959924 h 3959924"/>
              <a:gd name="connsiteX0-67" fmla="*/ 1228565 w 1856332"/>
              <a:gd name="connsiteY0-68" fmla="*/ 3214674 h 3959924"/>
              <a:gd name="connsiteX1-69" fmla="*/ 622681 w 1856332"/>
              <a:gd name="connsiteY1-70" fmla="*/ 3214674 h 3959924"/>
              <a:gd name="connsiteX2-71" fmla="*/ 466697 w 1856332"/>
              <a:gd name="connsiteY2-72" fmla="*/ 3144149 h 3959924"/>
              <a:gd name="connsiteX3-73" fmla="*/ 8303 w 1856332"/>
              <a:gd name="connsiteY3-74" fmla="*/ 1942070 h 3959924"/>
              <a:gd name="connsiteX4-75" fmla="*/ 81139 w 1856332"/>
              <a:gd name="connsiteY4-76" fmla="*/ 1779444 h 3959924"/>
              <a:gd name="connsiteX5-77" fmla="*/ 243764 w 1856332"/>
              <a:gd name="connsiteY5-78" fmla="*/ 1852280 h 3959924"/>
              <a:gd name="connsiteX6-79" fmla="*/ 504770 w 1856332"/>
              <a:gd name="connsiteY6-80" fmla="*/ 2536736 h 3959924"/>
              <a:gd name="connsiteX7-81" fmla="*/ 555637 w 1856332"/>
              <a:gd name="connsiteY7-82" fmla="*/ 2536736 h 3959924"/>
              <a:gd name="connsiteX8-83" fmla="*/ 226299 w 1856332"/>
              <a:gd name="connsiteY8-84" fmla="*/ 1210417 h 3959924"/>
              <a:gd name="connsiteX9-85" fmla="*/ 551784 w 1856332"/>
              <a:gd name="connsiteY9-86" fmla="*/ 1210417 h 3959924"/>
              <a:gd name="connsiteX10-87" fmla="*/ 551784 w 1856332"/>
              <a:gd name="connsiteY10-88" fmla="*/ 168335 h 3959924"/>
              <a:gd name="connsiteX11-89" fmla="*/ 720119 w 1856332"/>
              <a:gd name="connsiteY11-90" fmla="*/ 0 h 3959924"/>
              <a:gd name="connsiteX12-91" fmla="*/ 888454 w 1856332"/>
              <a:gd name="connsiteY12-92" fmla="*/ 168335 h 3959924"/>
              <a:gd name="connsiteX13-93" fmla="*/ 888454 w 1856332"/>
              <a:gd name="connsiteY13-94" fmla="*/ 1210417 h 3959924"/>
              <a:gd name="connsiteX14-95" fmla="*/ 968040 w 1856332"/>
              <a:gd name="connsiteY14-96" fmla="*/ 1210417 h 3959924"/>
              <a:gd name="connsiteX15-97" fmla="*/ 968040 w 1856332"/>
              <a:gd name="connsiteY15-98" fmla="*/ 168335 h 3959924"/>
              <a:gd name="connsiteX16-99" fmla="*/ 1136375 w 1856332"/>
              <a:gd name="connsiteY16-100" fmla="*/ 0 h 3959924"/>
              <a:gd name="connsiteX17-101" fmla="*/ 1304710 w 1856332"/>
              <a:gd name="connsiteY17-102" fmla="*/ 168335 h 3959924"/>
              <a:gd name="connsiteX18-103" fmla="*/ 1304710 w 1856332"/>
              <a:gd name="connsiteY18-104" fmla="*/ 1210417 h 3959924"/>
              <a:gd name="connsiteX19-105" fmla="*/ 1631589 w 1856332"/>
              <a:gd name="connsiteY19-106" fmla="*/ 1210417 h 3959924"/>
              <a:gd name="connsiteX20-107" fmla="*/ 1302251 w 1856332"/>
              <a:gd name="connsiteY20-108" fmla="*/ 2536736 h 3959924"/>
              <a:gd name="connsiteX21-109" fmla="*/ 1351562 w 1856332"/>
              <a:gd name="connsiteY21-110" fmla="*/ 2536736 h 3959924"/>
              <a:gd name="connsiteX22-111" fmla="*/ 1612568 w 1856332"/>
              <a:gd name="connsiteY22-112" fmla="*/ 1852280 h 3959924"/>
              <a:gd name="connsiteX23-113" fmla="*/ 1775193 w 1856332"/>
              <a:gd name="connsiteY23-114" fmla="*/ 1779444 h 3959924"/>
              <a:gd name="connsiteX24-115" fmla="*/ 1848029 w 1856332"/>
              <a:gd name="connsiteY24-116" fmla="*/ 1942070 h 3959924"/>
              <a:gd name="connsiteX25-117" fmla="*/ 1389635 w 1856332"/>
              <a:gd name="connsiteY25-118" fmla="*/ 3144149 h 3959924"/>
              <a:gd name="connsiteX26-119" fmla="*/ 1344732 w 1856332"/>
              <a:gd name="connsiteY26-120" fmla="*/ 3176282 h 3959924"/>
              <a:gd name="connsiteX27-121" fmla="*/ 1228565 w 1856332"/>
              <a:gd name="connsiteY27-122" fmla="*/ 3214674 h 3959924"/>
              <a:gd name="connsiteX28-123" fmla="*/ 925623 w 1856332"/>
              <a:gd name="connsiteY28-124" fmla="*/ 3959924 h 3959924"/>
              <a:gd name="connsiteX29-125" fmla="*/ 601623 w 1856332"/>
              <a:gd name="connsiteY29-126" fmla="*/ 3635924 h 3959924"/>
              <a:gd name="connsiteX30-127" fmla="*/ 925623 w 1856332"/>
              <a:gd name="connsiteY30-128" fmla="*/ 3311924 h 3959924"/>
              <a:gd name="connsiteX31-129" fmla="*/ 1249623 w 1856332"/>
              <a:gd name="connsiteY31-130" fmla="*/ 3635924 h 3959924"/>
              <a:gd name="connsiteX32-131" fmla="*/ 925623 w 1856332"/>
              <a:gd name="connsiteY32-132" fmla="*/ 3959924 h 3959924"/>
              <a:gd name="connsiteX0-133" fmla="*/ 1228565 w 1856332"/>
              <a:gd name="connsiteY0-134" fmla="*/ 3214674 h 3959924"/>
              <a:gd name="connsiteX1-135" fmla="*/ 622681 w 1856332"/>
              <a:gd name="connsiteY1-136" fmla="*/ 3214674 h 3959924"/>
              <a:gd name="connsiteX2-137" fmla="*/ 466697 w 1856332"/>
              <a:gd name="connsiteY2-138" fmla="*/ 3144149 h 3959924"/>
              <a:gd name="connsiteX3-139" fmla="*/ 8303 w 1856332"/>
              <a:gd name="connsiteY3-140" fmla="*/ 1942070 h 3959924"/>
              <a:gd name="connsiteX4-141" fmla="*/ 81139 w 1856332"/>
              <a:gd name="connsiteY4-142" fmla="*/ 1779444 h 3959924"/>
              <a:gd name="connsiteX5-143" fmla="*/ 243764 w 1856332"/>
              <a:gd name="connsiteY5-144" fmla="*/ 1852280 h 3959924"/>
              <a:gd name="connsiteX6-145" fmla="*/ 504770 w 1856332"/>
              <a:gd name="connsiteY6-146" fmla="*/ 2536736 h 3959924"/>
              <a:gd name="connsiteX7-147" fmla="*/ 555637 w 1856332"/>
              <a:gd name="connsiteY7-148" fmla="*/ 2536736 h 3959924"/>
              <a:gd name="connsiteX8-149" fmla="*/ 226299 w 1856332"/>
              <a:gd name="connsiteY8-150" fmla="*/ 1210417 h 3959924"/>
              <a:gd name="connsiteX9-151" fmla="*/ 551784 w 1856332"/>
              <a:gd name="connsiteY9-152" fmla="*/ 1210417 h 3959924"/>
              <a:gd name="connsiteX10-153" fmla="*/ 551784 w 1856332"/>
              <a:gd name="connsiteY10-154" fmla="*/ 168335 h 3959924"/>
              <a:gd name="connsiteX11-155" fmla="*/ 720119 w 1856332"/>
              <a:gd name="connsiteY11-156" fmla="*/ 0 h 3959924"/>
              <a:gd name="connsiteX12-157" fmla="*/ 888454 w 1856332"/>
              <a:gd name="connsiteY12-158" fmla="*/ 168335 h 3959924"/>
              <a:gd name="connsiteX13-159" fmla="*/ 888454 w 1856332"/>
              <a:gd name="connsiteY13-160" fmla="*/ 1210417 h 3959924"/>
              <a:gd name="connsiteX14-161" fmla="*/ 968040 w 1856332"/>
              <a:gd name="connsiteY14-162" fmla="*/ 1210417 h 3959924"/>
              <a:gd name="connsiteX15-163" fmla="*/ 968040 w 1856332"/>
              <a:gd name="connsiteY15-164" fmla="*/ 168335 h 3959924"/>
              <a:gd name="connsiteX16-165" fmla="*/ 1136375 w 1856332"/>
              <a:gd name="connsiteY16-166" fmla="*/ 0 h 3959924"/>
              <a:gd name="connsiteX17-167" fmla="*/ 1304710 w 1856332"/>
              <a:gd name="connsiteY17-168" fmla="*/ 168335 h 3959924"/>
              <a:gd name="connsiteX18-169" fmla="*/ 1304710 w 1856332"/>
              <a:gd name="connsiteY18-170" fmla="*/ 1210417 h 3959924"/>
              <a:gd name="connsiteX19-171" fmla="*/ 1631589 w 1856332"/>
              <a:gd name="connsiteY19-172" fmla="*/ 1210417 h 3959924"/>
              <a:gd name="connsiteX20-173" fmla="*/ 1302251 w 1856332"/>
              <a:gd name="connsiteY20-174" fmla="*/ 2536736 h 3959924"/>
              <a:gd name="connsiteX21-175" fmla="*/ 1351562 w 1856332"/>
              <a:gd name="connsiteY21-176" fmla="*/ 2536736 h 3959924"/>
              <a:gd name="connsiteX22-177" fmla="*/ 1612568 w 1856332"/>
              <a:gd name="connsiteY22-178" fmla="*/ 1852280 h 3959924"/>
              <a:gd name="connsiteX23-179" fmla="*/ 1775193 w 1856332"/>
              <a:gd name="connsiteY23-180" fmla="*/ 1779444 h 3959924"/>
              <a:gd name="connsiteX24-181" fmla="*/ 1848029 w 1856332"/>
              <a:gd name="connsiteY24-182" fmla="*/ 1942070 h 3959924"/>
              <a:gd name="connsiteX25-183" fmla="*/ 1389635 w 1856332"/>
              <a:gd name="connsiteY25-184" fmla="*/ 3144149 h 3959924"/>
              <a:gd name="connsiteX26-185" fmla="*/ 1228565 w 1856332"/>
              <a:gd name="connsiteY26-186" fmla="*/ 3214674 h 3959924"/>
              <a:gd name="connsiteX27-187" fmla="*/ 925623 w 1856332"/>
              <a:gd name="connsiteY27-188" fmla="*/ 3959924 h 3959924"/>
              <a:gd name="connsiteX28-189" fmla="*/ 601623 w 1856332"/>
              <a:gd name="connsiteY28-190" fmla="*/ 3635924 h 3959924"/>
              <a:gd name="connsiteX29-191" fmla="*/ 925623 w 1856332"/>
              <a:gd name="connsiteY29-192" fmla="*/ 3311924 h 3959924"/>
              <a:gd name="connsiteX30-193" fmla="*/ 1249623 w 1856332"/>
              <a:gd name="connsiteY30-194" fmla="*/ 3635924 h 3959924"/>
              <a:gd name="connsiteX31-195" fmla="*/ 925623 w 1856332"/>
              <a:gd name="connsiteY31-196" fmla="*/ 3959924 h 3959924"/>
              <a:gd name="connsiteX0-197" fmla="*/ 1228565 w 1856332"/>
              <a:gd name="connsiteY0-198" fmla="*/ 3214674 h 3959924"/>
              <a:gd name="connsiteX1-199" fmla="*/ 622681 w 1856332"/>
              <a:gd name="connsiteY1-200" fmla="*/ 3214674 h 3959924"/>
              <a:gd name="connsiteX2-201" fmla="*/ 466697 w 1856332"/>
              <a:gd name="connsiteY2-202" fmla="*/ 3144149 h 3959924"/>
              <a:gd name="connsiteX3-203" fmla="*/ 8303 w 1856332"/>
              <a:gd name="connsiteY3-204" fmla="*/ 1942070 h 3959924"/>
              <a:gd name="connsiteX4-205" fmla="*/ 81139 w 1856332"/>
              <a:gd name="connsiteY4-206" fmla="*/ 1779444 h 3959924"/>
              <a:gd name="connsiteX5-207" fmla="*/ 243764 w 1856332"/>
              <a:gd name="connsiteY5-208" fmla="*/ 1852280 h 3959924"/>
              <a:gd name="connsiteX6-209" fmla="*/ 504770 w 1856332"/>
              <a:gd name="connsiteY6-210" fmla="*/ 2536736 h 3959924"/>
              <a:gd name="connsiteX7-211" fmla="*/ 555637 w 1856332"/>
              <a:gd name="connsiteY7-212" fmla="*/ 2536736 h 3959924"/>
              <a:gd name="connsiteX8-213" fmla="*/ 226299 w 1856332"/>
              <a:gd name="connsiteY8-214" fmla="*/ 1210417 h 3959924"/>
              <a:gd name="connsiteX9-215" fmla="*/ 551784 w 1856332"/>
              <a:gd name="connsiteY9-216" fmla="*/ 1210417 h 3959924"/>
              <a:gd name="connsiteX10-217" fmla="*/ 551784 w 1856332"/>
              <a:gd name="connsiteY10-218" fmla="*/ 168335 h 3959924"/>
              <a:gd name="connsiteX11-219" fmla="*/ 720119 w 1856332"/>
              <a:gd name="connsiteY11-220" fmla="*/ 0 h 3959924"/>
              <a:gd name="connsiteX12-221" fmla="*/ 888454 w 1856332"/>
              <a:gd name="connsiteY12-222" fmla="*/ 168335 h 3959924"/>
              <a:gd name="connsiteX13-223" fmla="*/ 888454 w 1856332"/>
              <a:gd name="connsiteY13-224" fmla="*/ 1210417 h 3959924"/>
              <a:gd name="connsiteX14-225" fmla="*/ 968040 w 1856332"/>
              <a:gd name="connsiteY14-226" fmla="*/ 1210417 h 3959924"/>
              <a:gd name="connsiteX15-227" fmla="*/ 968040 w 1856332"/>
              <a:gd name="connsiteY15-228" fmla="*/ 168335 h 3959924"/>
              <a:gd name="connsiteX16-229" fmla="*/ 1136375 w 1856332"/>
              <a:gd name="connsiteY16-230" fmla="*/ 0 h 3959924"/>
              <a:gd name="connsiteX17-231" fmla="*/ 1304710 w 1856332"/>
              <a:gd name="connsiteY17-232" fmla="*/ 168335 h 3959924"/>
              <a:gd name="connsiteX18-233" fmla="*/ 1304710 w 1856332"/>
              <a:gd name="connsiteY18-234" fmla="*/ 1210417 h 3959924"/>
              <a:gd name="connsiteX19-235" fmla="*/ 1631589 w 1856332"/>
              <a:gd name="connsiteY19-236" fmla="*/ 1210417 h 3959924"/>
              <a:gd name="connsiteX20-237" fmla="*/ 1302251 w 1856332"/>
              <a:gd name="connsiteY20-238" fmla="*/ 2536736 h 3959924"/>
              <a:gd name="connsiteX21-239" fmla="*/ 1351562 w 1856332"/>
              <a:gd name="connsiteY21-240" fmla="*/ 2536736 h 3959924"/>
              <a:gd name="connsiteX22-241" fmla="*/ 1612568 w 1856332"/>
              <a:gd name="connsiteY22-242" fmla="*/ 1852280 h 3959924"/>
              <a:gd name="connsiteX23-243" fmla="*/ 1775193 w 1856332"/>
              <a:gd name="connsiteY23-244" fmla="*/ 1779444 h 3959924"/>
              <a:gd name="connsiteX24-245" fmla="*/ 1848029 w 1856332"/>
              <a:gd name="connsiteY24-246" fmla="*/ 1942070 h 3959924"/>
              <a:gd name="connsiteX25-247" fmla="*/ 1389635 w 1856332"/>
              <a:gd name="connsiteY25-248" fmla="*/ 3144149 h 3959924"/>
              <a:gd name="connsiteX26-249" fmla="*/ 1228565 w 1856332"/>
              <a:gd name="connsiteY26-250" fmla="*/ 3214674 h 3959924"/>
              <a:gd name="connsiteX27-251" fmla="*/ 925623 w 1856332"/>
              <a:gd name="connsiteY27-252" fmla="*/ 3959924 h 3959924"/>
              <a:gd name="connsiteX28-253" fmla="*/ 601623 w 1856332"/>
              <a:gd name="connsiteY28-254" fmla="*/ 3635924 h 3959924"/>
              <a:gd name="connsiteX29-255" fmla="*/ 925623 w 1856332"/>
              <a:gd name="connsiteY29-256" fmla="*/ 3311924 h 3959924"/>
              <a:gd name="connsiteX30-257" fmla="*/ 1249623 w 1856332"/>
              <a:gd name="connsiteY30-258" fmla="*/ 3635924 h 3959924"/>
              <a:gd name="connsiteX31-259" fmla="*/ 925623 w 1856332"/>
              <a:gd name="connsiteY31-260" fmla="*/ 3959924 h 3959924"/>
              <a:gd name="connsiteX0-261" fmla="*/ 1228565 w 1856332"/>
              <a:gd name="connsiteY0-262" fmla="*/ 3214674 h 3959924"/>
              <a:gd name="connsiteX1-263" fmla="*/ 622681 w 1856332"/>
              <a:gd name="connsiteY1-264" fmla="*/ 3214674 h 3959924"/>
              <a:gd name="connsiteX2-265" fmla="*/ 466697 w 1856332"/>
              <a:gd name="connsiteY2-266" fmla="*/ 3144149 h 3959924"/>
              <a:gd name="connsiteX3-267" fmla="*/ 8303 w 1856332"/>
              <a:gd name="connsiteY3-268" fmla="*/ 1942070 h 3959924"/>
              <a:gd name="connsiteX4-269" fmla="*/ 81139 w 1856332"/>
              <a:gd name="connsiteY4-270" fmla="*/ 1779444 h 3959924"/>
              <a:gd name="connsiteX5-271" fmla="*/ 243764 w 1856332"/>
              <a:gd name="connsiteY5-272" fmla="*/ 1852280 h 3959924"/>
              <a:gd name="connsiteX6-273" fmla="*/ 504770 w 1856332"/>
              <a:gd name="connsiteY6-274" fmla="*/ 2536736 h 3959924"/>
              <a:gd name="connsiteX7-275" fmla="*/ 555637 w 1856332"/>
              <a:gd name="connsiteY7-276" fmla="*/ 2536736 h 3959924"/>
              <a:gd name="connsiteX8-277" fmla="*/ 226299 w 1856332"/>
              <a:gd name="connsiteY8-278" fmla="*/ 1210417 h 3959924"/>
              <a:gd name="connsiteX9-279" fmla="*/ 551784 w 1856332"/>
              <a:gd name="connsiteY9-280" fmla="*/ 1210417 h 3959924"/>
              <a:gd name="connsiteX10-281" fmla="*/ 551784 w 1856332"/>
              <a:gd name="connsiteY10-282" fmla="*/ 168335 h 3959924"/>
              <a:gd name="connsiteX11-283" fmla="*/ 720119 w 1856332"/>
              <a:gd name="connsiteY11-284" fmla="*/ 0 h 3959924"/>
              <a:gd name="connsiteX12-285" fmla="*/ 888454 w 1856332"/>
              <a:gd name="connsiteY12-286" fmla="*/ 168335 h 3959924"/>
              <a:gd name="connsiteX13-287" fmla="*/ 888454 w 1856332"/>
              <a:gd name="connsiteY13-288" fmla="*/ 1210417 h 3959924"/>
              <a:gd name="connsiteX14-289" fmla="*/ 968040 w 1856332"/>
              <a:gd name="connsiteY14-290" fmla="*/ 1210417 h 3959924"/>
              <a:gd name="connsiteX15-291" fmla="*/ 968040 w 1856332"/>
              <a:gd name="connsiteY15-292" fmla="*/ 168335 h 3959924"/>
              <a:gd name="connsiteX16-293" fmla="*/ 1136375 w 1856332"/>
              <a:gd name="connsiteY16-294" fmla="*/ 0 h 3959924"/>
              <a:gd name="connsiteX17-295" fmla="*/ 1304710 w 1856332"/>
              <a:gd name="connsiteY17-296" fmla="*/ 168335 h 3959924"/>
              <a:gd name="connsiteX18-297" fmla="*/ 1304710 w 1856332"/>
              <a:gd name="connsiteY18-298" fmla="*/ 1210417 h 3959924"/>
              <a:gd name="connsiteX19-299" fmla="*/ 1631589 w 1856332"/>
              <a:gd name="connsiteY19-300" fmla="*/ 1210417 h 3959924"/>
              <a:gd name="connsiteX20-301" fmla="*/ 1302251 w 1856332"/>
              <a:gd name="connsiteY20-302" fmla="*/ 2536736 h 3959924"/>
              <a:gd name="connsiteX21-303" fmla="*/ 1351562 w 1856332"/>
              <a:gd name="connsiteY21-304" fmla="*/ 2536736 h 3959924"/>
              <a:gd name="connsiteX22-305" fmla="*/ 1612568 w 1856332"/>
              <a:gd name="connsiteY22-306" fmla="*/ 1852280 h 3959924"/>
              <a:gd name="connsiteX23-307" fmla="*/ 1775193 w 1856332"/>
              <a:gd name="connsiteY23-308" fmla="*/ 1779444 h 3959924"/>
              <a:gd name="connsiteX24-309" fmla="*/ 1848029 w 1856332"/>
              <a:gd name="connsiteY24-310" fmla="*/ 1942070 h 3959924"/>
              <a:gd name="connsiteX25-311" fmla="*/ 1389635 w 1856332"/>
              <a:gd name="connsiteY25-312" fmla="*/ 3144149 h 3959924"/>
              <a:gd name="connsiteX26-313" fmla="*/ 1228565 w 1856332"/>
              <a:gd name="connsiteY26-314" fmla="*/ 3214674 h 3959924"/>
              <a:gd name="connsiteX27-315" fmla="*/ 925623 w 1856332"/>
              <a:gd name="connsiteY27-316" fmla="*/ 3959924 h 3959924"/>
              <a:gd name="connsiteX28-317" fmla="*/ 601623 w 1856332"/>
              <a:gd name="connsiteY28-318" fmla="*/ 3635924 h 3959924"/>
              <a:gd name="connsiteX29-319" fmla="*/ 925623 w 1856332"/>
              <a:gd name="connsiteY29-320" fmla="*/ 3311924 h 3959924"/>
              <a:gd name="connsiteX30-321" fmla="*/ 1249623 w 1856332"/>
              <a:gd name="connsiteY30-322" fmla="*/ 3635924 h 3959924"/>
              <a:gd name="connsiteX31-323" fmla="*/ 925623 w 1856332"/>
              <a:gd name="connsiteY31-324" fmla="*/ 3959924 h 3959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TextBox 10"/>
          <p:cNvSpPr txBox="1"/>
          <p:nvPr/>
        </p:nvSpPr>
        <p:spPr>
          <a:xfrm>
            <a:off x="376518" y="3671047"/>
            <a:ext cx="3361764" cy="2326341"/>
          </a:xfrm>
          <a:prstGeom prst="rect">
            <a:avLst/>
          </a:prstGeom>
          <a:noFill/>
        </p:spPr>
        <p:txBody>
          <a:bodyPr wrap="square" rtlCol="0">
            <a:spAutoFit/>
          </a:bodyPr>
          <a:lstStyle/>
          <a:p>
            <a:pPr lvl="0"/>
            <a:r>
              <a:rPr lang="en-US" sz="2800" dirty="0">
                <a:solidFill>
                  <a:prstClr val="black"/>
                </a:solidFill>
              </a:rPr>
              <a:t>Test Statistic:-</a:t>
            </a:r>
          </a:p>
          <a:p>
            <a:pPr lvl="0"/>
            <a:endParaRPr lang="en-US" sz="2800" dirty="0">
              <a:solidFill>
                <a:prstClr val="black"/>
              </a:solidFill>
            </a:endParaRPr>
          </a:p>
          <a:p>
            <a:pPr lvl="0"/>
            <a:r>
              <a:rPr lang="en-US" sz="2800" b="1" dirty="0">
                <a:solidFill>
                  <a:prstClr val="black"/>
                </a:solidFill>
              </a:rPr>
              <a:t>tcal=0</a:t>
            </a:r>
          </a:p>
          <a:p>
            <a:pPr lvl="0"/>
            <a:r>
              <a:rPr lang="en-US" sz="2800" b="1" dirty="0">
                <a:solidFill>
                  <a:prstClr val="black"/>
                </a:solidFill>
              </a:rPr>
              <a:t>df=4996</a:t>
            </a:r>
          </a:p>
          <a:p>
            <a:pPr lvl="0"/>
            <a:r>
              <a:rPr lang="en-US" sz="2800" b="1" dirty="0">
                <a:solidFill>
                  <a:prstClr val="black"/>
                </a:solidFill>
              </a:rPr>
              <a:t>Pvalue=1</a:t>
            </a:r>
            <a:endParaRPr lang="en-US" sz="2800" dirty="0">
              <a:solidFill>
                <a:prstClr val="black"/>
              </a:solidFill>
            </a:endParaRPr>
          </a:p>
        </p:txBody>
      </p:sp>
      <p:sp>
        <p:nvSpPr>
          <p:cNvPr id="12" name="TextBox 11"/>
          <p:cNvSpPr txBox="1"/>
          <p:nvPr/>
        </p:nvSpPr>
        <p:spPr>
          <a:xfrm>
            <a:off x="3227295" y="3671046"/>
            <a:ext cx="8525436" cy="2246769"/>
          </a:xfrm>
          <a:prstGeom prst="rect">
            <a:avLst/>
          </a:prstGeom>
          <a:noFill/>
        </p:spPr>
        <p:txBody>
          <a:bodyPr wrap="square" rtlCol="0">
            <a:spAutoFit/>
          </a:bodyPr>
          <a:lstStyle/>
          <a:p>
            <a:pPr lvl="0"/>
            <a:r>
              <a:rPr lang="en-US" sz="2800" dirty="0">
                <a:solidFill>
                  <a:prstClr val="black"/>
                </a:solidFill>
              </a:rPr>
              <a:t>Decision Criteria:-</a:t>
            </a:r>
          </a:p>
          <a:p>
            <a:pPr lvl="0"/>
            <a:endParaRPr lang="en-US" sz="2800" b="1" dirty="0">
              <a:solidFill>
                <a:prstClr val="black"/>
              </a:solidFill>
            </a:endParaRPr>
          </a:p>
          <a:p>
            <a:pPr lvl="0"/>
            <a:r>
              <a:rPr lang="en-US" sz="2800" b="1" dirty="0">
                <a:solidFill>
                  <a:prstClr val="black"/>
                </a:solidFill>
              </a:rPr>
              <a:t>tcal&lt;t</a:t>
            </a:r>
            <a:r>
              <a:rPr lang="en-US" sz="2400" b="1" dirty="0">
                <a:solidFill>
                  <a:prstClr val="black"/>
                </a:solidFill>
              </a:rPr>
              <a:t>tab</a:t>
            </a:r>
            <a:r>
              <a:rPr lang="en-US" sz="2800" b="1" dirty="0">
                <a:solidFill>
                  <a:prstClr val="black"/>
                </a:solidFill>
              </a:rPr>
              <a:t>,               P</a:t>
            </a:r>
            <a:r>
              <a:rPr lang="en-US" sz="2800" b="1" dirty="0">
                <a:solidFill>
                  <a:prstClr val="black"/>
                </a:solidFill>
                <a:latin typeface="Cambria" panose="02040503050406030204" pitchFamily="18" charset="0"/>
              </a:rPr>
              <a:t>&gt;</a:t>
            </a:r>
            <a:r>
              <a:rPr lang="el-GR" sz="2800" b="1" dirty="0">
                <a:solidFill>
                  <a:prstClr val="black"/>
                </a:solidFill>
              </a:rPr>
              <a:t>α</a:t>
            </a:r>
            <a:endParaRPr lang="en-US" sz="2800" b="1" dirty="0">
              <a:solidFill>
                <a:prstClr val="black"/>
              </a:solidFill>
            </a:endParaRPr>
          </a:p>
          <a:p>
            <a:pPr lvl="0"/>
            <a:r>
              <a:rPr lang="en-US" sz="2800" b="1" dirty="0">
                <a:solidFill>
                  <a:prstClr val="black"/>
                </a:solidFill>
              </a:rPr>
              <a:t>Accept H</a:t>
            </a:r>
            <a:r>
              <a:rPr lang="en-US" sz="2000" b="1" dirty="0">
                <a:solidFill>
                  <a:prstClr val="black"/>
                </a:solidFill>
              </a:rPr>
              <a:t>o</a:t>
            </a:r>
            <a:r>
              <a:rPr lang="en-US" sz="2800" b="1" dirty="0">
                <a:solidFill>
                  <a:prstClr val="black"/>
                </a:solidFill>
              </a:rPr>
              <a:t> at 1-</a:t>
            </a:r>
            <a:r>
              <a:rPr lang="el-GR" sz="2800" b="1" dirty="0">
                <a:solidFill>
                  <a:prstClr val="black"/>
                </a:solidFill>
              </a:rPr>
              <a:t>α</a:t>
            </a:r>
            <a:r>
              <a:rPr lang="en-US" sz="2800" b="1" dirty="0">
                <a:solidFill>
                  <a:prstClr val="black"/>
                </a:solidFill>
              </a:rPr>
              <a:t> level of significance,    </a:t>
            </a:r>
            <a:r>
              <a:rPr lang="el-GR" sz="2800" b="1" dirty="0">
                <a:solidFill>
                  <a:prstClr val="black"/>
                </a:solidFill>
              </a:rPr>
              <a:t>α</a:t>
            </a:r>
            <a:r>
              <a:rPr lang="en-US" sz="2800" b="1" dirty="0">
                <a:solidFill>
                  <a:prstClr val="black"/>
                </a:solidFill>
              </a:rPr>
              <a:t>=0.05</a:t>
            </a:r>
          </a:p>
          <a:p>
            <a:pPr lvl="0"/>
            <a:r>
              <a:rPr lang="en-US" sz="2800" b="1" dirty="0">
                <a:solidFill>
                  <a:prstClr val="black"/>
                </a:solidFill>
              </a:rPr>
              <a:t>t</a:t>
            </a:r>
            <a:r>
              <a:rPr lang="en-US" sz="2400" b="1" dirty="0">
                <a:solidFill>
                  <a:prstClr val="black"/>
                </a:solidFill>
              </a:rPr>
              <a:t>tab</a:t>
            </a:r>
            <a:r>
              <a:rPr lang="en-US" sz="2800" b="1" dirty="0">
                <a:solidFill>
                  <a:prstClr val="black"/>
                </a:solidFill>
              </a:rPr>
              <a:t>= t</a:t>
            </a:r>
            <a:r>
              <a:rPr lang="el-GR" sz="2800" b="1" dirty="0">
                <a:solidFill>
                  <a:prstClr val="black"/>
                </a:solidFill>
              </a:rPr>
              <a:t>α</a:t>
            </a:r>
            <a:r>
              <a:rPr lang="en-US" sz="2000" b="1" dirty="0">
                <a:solidFill>
                  <a:prstClr val="black"/>
                </a:solidFill>
              </a:rPr>
              <a:t>/2</a:t>
            </a:r>
            <a:r>
              <a:rPr lang="en-US" sz="2400" b="1" dirty="0">
                <a:solidFill>
                  <a:prstClr val="black"/>
                </a:solidFill>
              </a:rPr>
              <a:t>(n-1</a:t>
            </a:r>
            <a:r>
              <a:rPr lang="en-US" sz="2000" b="1" dirty="0">
                <a:solidFill>
                  <a:prstClr val="black"/>
                </a:solidFill>
              </a:rPr>
              <a:t>)</a:t>
            </a:r>
            <a:r>
              <a:rPr lang="en-US" b="1" dirty="0">
                <a:solidFill>
                  <a:prstClr val="black"/>
                </a:solidFill>
              </a:rPr>
              <a:t>=</a:t>
            </a:r>
            <a:r>
              <a:rPr lang="en-US" sz="2800" b="1" dirty="0">
                <a:solidFill>
                  <a:prstClr val="black"/>
                </a:solidFill>
              </a:rPr>
              <a:t>1.960,   tcal </a:t>
            </a:r>
            <a:r>
              <a:rPr lang="en-US" sz="2800" b="1" dirty="0">
                <a:solidFill>
                  <a:prstClr val="black"/>
                </a:solidFill>
                <a:latin typeface="Cambria" panose="02040503050406030204" pitchFamily="18" charset="0"/>
              </a:rPr>
              <a:t>&lt; </a:t>
            </a:r>
            <a:r>
              <a:rPr lang="en-US" sz="2800" b="1" dirty="0">
                <a:solidFill>
                  <a:prstClr val="black"/>
                </a:solidFill>
              </a:rPr>
              <a:t>t</a:t>
            </a:r>
            <a:r>
              <a:rPr lang="en-US" sz="2400" b="1" dirty="0">
                <a:solidFill>
                  <a:prstClr val="black"/>
                </a:solidFill>
              </a:rPr>
              <a:t>t</a:t>
            </a:r>
            <a:r>
              <a:rPr lang="en-US" sz="2800" b="1" dirty="0">
                <a:solidFill>
                  <a:prstClr val="black"/>
                </a:solidFill>
              </a:rPr>
              <a:t>ab,     Accept Ho</a:t>
            </a:r>
            <a:endParaRPr lang="en-US" dirty="0"/>
          </a:p>
        </p:txBody>
      </p:sp>
      <p:sp>
        <p:nvSpPr>
          <p:cNvPr id="13" name="TextBox 12"/>
          <p:cNvSpPr txBox="1"/>
          <p:nvPr/>
        </p:nvSpPr>
        <p:spPr>
          <a:xfrm>
            <a:off x="-7937" y="6070289"/>
            <a:ext cx="12312859"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t>Therefore, Mean Avg Glucose level in Male and Female is same.</a:t>
            </a:r>
          </a:p>
        </p:txBody>
      </p:sp>
      <p:pic>
        <p:nvPicPr>
          <p:cNvPr id="14" name="Picture 13" descr="medical-blood-glucose-measurement_1308-17807"/>
          <p:cNvPicPr>
            <a:picLocks noChangeAspect="1"/>
          </p:cNvPicPr>
          <p:nvPr/>
        </p:nvPicPr>
        <p:blipFill>
          <a:blip r:embed="rId2">
            <a:clrChange>
              <a:clrFrom>
                <a:srgbClr val="FEFEFE">
                  <a:alpha val="100000"/>
                </a:srgbClr>
              </a:clrFrom>
              <a:clrTo>
                <a:srgbClr val="FEFEFE">
                  <a:alpha val="100000"/>
                  <a:alpha val="0"/>
                </a:srgbClr>
              </a:clrTo>
            </a:clrChange>
          </a:blip>
          <a:stretch>
            <a:fillRect/>
          </a:stretch>
        </p:blipFill>
        <p:spPr>
          <a:xfrm>
            <a:off x="10232116" y="1255854"/>
            <a:ext cx="1678425" cy="1783007"/>
          </a:xfrm>
          <a:prstGeom prst="rect">
            <a:avLst/>
          </a:prstGeom>
        </p:spPr>
      </p:pic>
    </p:spTree>
    <p:extLst>
      <p:ext uri="{BB962C8B-B14F-4D97-AF65-F5344CB8AC3E}">
        <p14:creationId xmlns:p14="http://schemas.microsoft.com/office/powerpoint/2010/main" val="733340642"/>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ppt_w</p:attrName>
                                        </p:attrNameLst>
                                      </p:cBhvr>
                                      <p:tavLst>
                                        <p:tav tm="0">
                                          <p:val>
                                            <p:fltVal val="0"/>
                                          </p:val>
                                        </p:tav>
                                        <p:tav tm="100000">
                                          <p:val>
                                            <p:strVal val="#ppt_w"/>
                                          </p:val>
                                        </p:tav>
                                      </p:tavLst>
                                    </p:anim>
                                    <p:anim calcmode="lin" valueType="num">
                                      <p:cBhvr>
                                        <p:cTn id="8" dur="2000" fill="hold"/>
                                        <p:tgtEl>
                                          <p:spTgt spid="7"/>
                                        </p:tgtEl>
                                        <p:attrNameLst>
                                          <p:attrName>ppt_h</p:attrName>
                                        </p:attrNameLst>
                                      </p:cBhvr>
                                      <p:tavLst>
                                        <p:tav tm="0">
                                          <p:val>
                                            <p:fltVal val="0"/>
                                          </p:val>
                                        </p:tav>
                                        <p:tav tm="100000">
                                          <p:val>
                                            <p:strVal val="#ppt_h"/>
                                          </p:val>
                                        </p:tav>
                                      </p:tavLst>
                                    </p:anim>
                                    <p:anim calcmode="lin" valueType="num">
                                      <p:cBhvr>
                                        <p:cTn id="9" dur="2000" fill="hold"/>
                                        <p:tgtEl>
                                          <p:spTgt spid="7"/>
                                        </p:tgtEl>
                                        <p:attrNameLst>
                                          <p:attrName>style.rotation</p:attrName>
                                        </p:attrNameLst>
                                      </p:cBhvr>
                                      <p:tavLst>
                                        <p:tav tm="0">
                                          <p:val>
                                            <p:fltVal val="90"/>
                                          </p:val>
                                        </p:tav>
                                        <p:tav tm="100000">
                                          <p:val>
                                            <p:fltVal val="0"/>
                                          </p:val>
                                        </p:tav>
                                      </p:tavLst>
                                    </p:anim>
                                    <p:animEffect transition="in" filter="fade">
                                      <p:cBhvr>
                                        <p:cTn id="10" dur="2000"/>
                                        <p:tgtEl>
                                          <p:spTgt spid="7"/>
                                        </p:tgtEl>
                                      </p:cBhvr>
                                    </p:animEffect>
                                  </p:childTnLst>
                                </p:cTn>
                              </p:par>
                            </p:childTnLst>
                          </p:cTn>
                        </p:par>
                        <p:par>
                          <p:cTn id="11" fill="hold">
                            <p:stCondLst>
                              <p:cond delay="2000"/>
                            </p:stCondLst>
                            <p:childTnLst>
                              <p:par>
                                <p:cTn id="12" presetID="26"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80">
                                          <p:stCondLst>
                                            <p:cond delay="0"/>
                                          </p:stCondLst>
                                        </p:cTn>
                                        <p:tgtEl>
                                          <p:spTgt spid="9"/>
                                        </p:tgtEl>
                                      </p:cBhvr>
                                    </p:animEffect>
                                    <p:anim calcmode="lin" valueType="num">
                                      <p:cBhvr>
                                        <p:cTn id="15"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0" dur="26">
                                          <p:stCondLst>
                                            <p:cond delay="650"/>
                                          </p:stCondLst>
                                        </p:cTn>
                                        <p:tgtEl>
                                          <p:spTgt spid="9"/>
                                        </p:tgtEl>
                                      </p:cBhvr>
                                      <p:to x="100000" y="60000"/>
                                    </p:animScale>
                                    <p:animScale>
                                      <p:cBhvr>
                                        <p:cTn id="21" dur="166" decel="50000">
                                          <p:stCondLst>
                                            <p:cond delay="676"/>
                                          </p:stCondLst>
                                        </p:cTn>
                                        <p:tgtEl>
                                          <p:spTgt spid="9"/>
                                        </p:tgtEl>
                                      </p:cBhvr>
                                      <p:to x="100000" y="100000"/>
                                    </p:animScale>
                                    <p:animScale>
                                      <p:cBhvr>
                                        <p:cTn id="22" dur="26">
                                          <p:stCondLst>
                                            <p:cond delay="1312"/>
                                          </p:stCondLst>
                                        </p:cTn>
                                        <p:tgtEl>
                                          <p:spTgt spid="9"/>
                                        </p:tgtEl>
                                      </p:cBhvr>
                                      <p:to x="100000" y="80000"/>
                                    </p:animScale>
                                    <p:animScale>
                                      <p:cBhvr>
                                        <p:cTn id="23" dur="166" decel="50000">
                                          <p:stCondLst>
                                            <p:cond delay="1338"/>
                                          </p:stCondLst>
                                        </p:cTn>
                                        <p:tgtEl>
                                          <p:spTgt spid="9"/>
                                        </p:tgtEl>
                                      </p:cBhvr>
                                      <p:to x="100000" y="100000"/>
                                    </p:animScale>
                                    <p:animScale>
                                      <p:cBhvr>
                                        <p:cTn id="24" dur="26">
                                          <p:stCondLst>
                                            <p:cond delay="1642"/>
                                          </p:stCondLst>
                                        </p:cTn>
                                        <p:tgtEl>
                                          <p:spTgt spid="9"/>
                                        </p:tgtEl>
                                      </p:cBhvr>
                                      <p:to x="100000" y="90000"/>
                                    </p:animScale>
                                    <p:animScale>
                                      <p:cBhvr>
                                        <p:cTn id="25" dur="166" decel="50000">
                                          <p:stCondLst>
                                            <p:cond delay="1668"/>
                                          </p:stCondLst>
                                        </p:cTn>
                                        <p:tgtEl>
                                          <p:spTgt spid="9"/>
                                        </p:tgtEl>
                                      </p:cBhvr>
                                      <p:to x="100000" y="100000"/>
                                    </p:animScale>
                                    <p:animScale>
                                      <p:cBhvr>
                                        <p:cTn id="26" dur="26">
                                          <p:stCondLst>
                                            <p:cond delay="1808"/>
                                          </p:stCondLst>
                                        </p:cTn>
                                        <p:tgtEl>
                                          <p:spTgt spid="9"/>
                                        </p:tgtEl>
                                      </p:cBhvr>
                                      <p:to x="100000" y="95000"/>
                                    </p:animScale>
                                    <p:animScale>
                                      <p:cBhvr>
                                        <p:cTn id="27" dur="166" decel="50000">
                                          <p:stCondLst>
                                            <p:cond delay="1834"/>
                                          </p:stCondLst>
                                        </p:cTn>
                                        <p:tgtEl>
                                          <p:spTgt spid="9"/>
                                        </p:tgtEl>
                                      </p:cBhvr>
                                      <p:to x="100000" y="100000"/>
                                    </p:animScale>
                                  </p:childTnLst>
                                </p:cTn>
                              </p:par>
                              <p:par>
                                <p:cTn id="28" presetID="26"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80">
                                          <p:stCondLst>
                                            <p:cond delay="0"/>
                                          </p:stCondLst>
                                        </p:cTn>
                                        <p:tgtEl>
                                          <p:spTgt spid="10"/>
                                        </p:tgtEl>
                                      </p:cBhvr>
                                    </p:animEffect>
                                    <p:anim calcmode="lin" valueType="num">
                                      <p:cBhvr>
                                        <p:cTn id="31"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6" dur="26">
                                          <p:stCondLst>
                                            <p:cond delay="650"/>
                                          </p:stCondLst>
                                        </p:cTn>
                                        <p:tgtEl>
                                          <p:spTgt spid="10"/>
                                        </p:tgtEl>
                                      </p:cBhvr>
                                      <p:to x="100000" y="60000"/>
                                    </p:animScale>
                                    <p:animScale>
                                      <p:cBhvr>
                                        <p:cTn id="37" dur="166" decel="50000">
                                          <p:stCondLst>
                                            <p:cond delay="676"/>
                                          </p:stCondLst>
                                        </p:cTn>
                                        <p:tgtEl>
                                          <p:spTgt spid="10"/>
                                        </p:tgtEl>
                                      </p:cBhvr>
                                      <p:to x="100000" y="100000"/>
                                    </p:animScale>
                                    <p:animScale>
                                      <p:cBhvr>
                                        <p:cTn id="38" dur="26">
                                          <p:stCondLst>
                                            <p:cond delay="1312"/>
                                          </p:stCondLst>
                                        </p:cTn>
                                        <p:tgtEl>
                                          <p:spTgt spid="10"/>
                                        </p:tgtEl>
                                      </p:cBhvr>
                                      <p:to x="100000" y="80000"/>
                                    </p:animScale>
                                    <p:animScale>
                                      <p:cBhvr>
                                        <p:cTn id="39" dur="166" decel="50000">
                                          <p:stCondLst>
                                            <p:cond delay="1338"/>
                                          </p:stCondLst>
                                        </p:cTn>
                                        <p:tgtEl>
                                          <p:spTgt spid="10"/>
                                        </p:tgtEl>
                                      </p:cBhvr>
                                      <p:to x="100000" y="100000"/>
                                    </p:animScale>
                                    <p:animScale>
                                      <p:cBhvr>
                                        <p:cTn id="40" dur="26">
                                          <p:stCondLst>
                                            <p:cond delay="1642"/>
                                          </p:stCondLst>
                                        </p:cTn>
                                        <p:tgtEl>
                                          <p:spTgt spid="10"/>
                                        </p:tgtEl>
                                      </p:cBhvr>
                                      <p:to x="100000" y="90000"/>
                                    </p:animScale>
                                    <p:animScale>
                                      <p:cBhvr>
                                        <p:cTn id="41" dur="166" decel="50000">
                                          <p:stCondLst>
                                            <p:cond delay="1668"/>
                                          </p:stCondLst>
                                        </p:cTn>
                                        <p:tgtEl>
                                          <p:spTgt spid="10"/>
                                        </p:tgtEl>
                                      </p:cBhvr>
                                      <p:to x="100000" y="100000"/>
                                    </p:animScale>
                                    <p:animScale>
                                      <p:cBhvr>
                                        <p:cTn id="42" dur="26">
                                          <p:stCondLst>
                                            <p:cond delay="1808"/>
                                          </p:stCondLst>
                                        </p:cTn>
                                        <p:tgtEl>
                                          <p:spTgt spid="10"/>
                                        </p:tgtEl>
                                      </p:cBhvr>
                                      <p:to x="100000" y="95000"/>
                                    </p:animScale>
                                    <p:animScale>
                                      <p:cBhvr>
                                        <p:cTn id="43" dur="166" decel="50000">
                                          <p:stCondLst>
                                            <p:cond delay="1834"/>
                                          </p:stCondLst>
                                        </p:cTn>
                                        <p:tgtEl>
                                          <p:spTgt spid="10"/>
                                        </p:tgtEl>
                                      </p:cBhvr>
                                      <p:to x="100000" y="100000"/>
                                    </p:animScale>
                                  </p:childTnLst>
                                </p:cTn>
                              </p:par>
                              <p:par>
                                <p:cTn id="44" presetID="26"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80">
                                          <p:stCondLst>
                                            <p:cond delay="0"/>
                                          </p:stCondLst>
                                        </p:cTn>
                                        <p:tgtEl>
                                          <p:spTgt spid="14"/>
                                        </p:tgtEl>
                                      </p:cBhvr>
                                    </p:animEffect>
                                    <p:anim calcmode="lin" valueType="num">
                                      <p:cBhvr>
                                        <p:cTn id="47"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52" dur="26">
                                          <p:stCondLst>
                                            <p:cond delay="650"/>
                                          </p:stCondLst>
                                        </p:cTn>
                                        <p:tgtEl>
                                          <p:spTgt spid="14"/>
                                        </p:tgtEl>
                                      </p:cBhvr>
                                      <p:to x="100000" y="60000"/>
                                    </p:animScale>
                                    <p:animScale>
                                      <p:cBhvr>
                                        <p:cTn id="53" dur="166" decel="50000">
                                          <p:stCondLst>
                                            <p:cond delay="676"/>
                                          </p:stCondLst>
                                        </p:cTn>
                                        <p:tgtEl>
                                          <p:spTgt spid="14"/>
                                        </p:tgtEl>
                                      </p:cBhvr>
                                      <p:to x="100000" y="100000"/>
                                    </p:animScale>
                                    <p:animScale>
                                      <p:cBhvr>
                                        <p:cTn id="54" dur="26">
                                          <p:stCondLst>
                                            <p:cond delay="1312"/>
                                          </p:stCondLst>
                                        </p:cTn>
                                        <p:tgtEl>
                                          <p:spTgt spid="14"/>
                                        </p:tgtEl>
                                      </p:cBhvr>
                                      <p:to x="100000" y="80000"/>
                                    </p:animScale>
                                    <p:animScale>
                                      <p:cBhvr>
                                        <p:cTn id="55" dur="166" decel="50000">
                                          <p:stCondLst>
                                            <p:cond delay="1338"/>
                                          </p:stCondLst>
                                        </p:cTn>
                                        <p:tgtEl>
                                          <p:spTgt spid="14"/>
                                        </p:tgtEl>
                                      </p:cBhvr>
                                      <p:to x="100000" y="100000"/>
                                    </p:animScale>
                                    <p:animScale>
                                      <p:cBhvr>
                                        <p:cTn id="56" dur="26">
                                          <p:stCondLst>
                                            <p:cond delay="1642"/>
                                          </p:stCondLst>
                                        </p:cTn>
                                        <p:tgtEl>
                                          <p:spTgt spid="14"/>
                                        </p:tgtEl>
                                      </p:cBhvr>
                                      <p:to x="100000" y="90000"/>
                                    </p:animScale>
                                    <p:animScale>
                                      <p:cBhvr>
                                        <p:cTn id="57" dur="166" decel="50000">
                                          <p:stCondLst>
                                            <p:cond delay="1668"/>
                                          </p:stCondLst>
                                        </p:cTn>
                                        <p:tgtEl>
                                          <p:spTgt spid="14"/>
                                        </p:tgtEl>
                                      </p:cBhvr>
                                      <p:to x="100000" y="100000"/>
                                    </p:animScale>
                                    <p:animScale>
                                      <p:cBhvr>
                                        <p:cTn id="58" dur="26">
                                          <p:stCondLst>
                                            <p:cond delay="1808"/>
                                          </p:stCondLst>
                                        </p:cTn>
                                        <p:tgtEl>
                                          <p:spTgt spid="14"/>
                                        </p:tgtEl>
                                      </p:cBhvr>
                                      <p:to x="100000" y="95000"/>
                                    </p:animScale>
                                    <p:animScale>
                                      <p:cBhvr>
                                        <p:cTn id="59" dur="166" decel="50000">
                                          <p:stCondLst>
                                            <p:cond delay="1834"/>
                                          </p:stCondLst>
                                        </p:cTn>
                                        <p:tgtEl>
                                          <p:spTgt spid="14"/>
                                        </p:tgtEl>
                                      </p:cBhvr>
                                      <p:to x="100000" y="100000"/>
                                    </p:animScale>
                                  </p:childTnLst>
                                </p:cTn>
                              </p:par>
                            </p:childTnLst>
                          </p:cTn>
                        </p:par>
                        <p:par>
                          <p:cTn id="60" fill="hold">
                            <p:stCondLst>
                              <p:cond delay="4000"/>
                            </p:stCondLst>
                            <p:childTnLst>
                              <p:par>
                                <p:cTn id="61" presetID="53" presetClass="entr" presetSubtype="16" fill="hold" grpId="0" nodeType="after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p:cTn id="63" dur="2000" fill="hold"/>
                                        <p:tgtEl>
                                          <p:spTgt spid="4"/>
                                        </p:tgtEl>
                                        <p:attrNameLst>
                                          <p:attrName>ppt_w</p:attrName>
                                        </p:attrNameLst>
                                      </p:cBhvr>
                                      <p:tavLst>
                                        <p:tav tm="0">
                                          <p:val>
                                            <p:fltVal val="0"/>
                                          </p:val>
                                        </p:tav>
                                        <p:tav tm="100000">
                                          <p:val>
                                            <p:strVal val="#ppt_w"/>
                                          </p:val>
                                        </p:tav>
                                      </p:tavLst>
                                    </p:anim>
                                    <p:anim calcmode="lin" valueType="num">
                                      <p:cBhvr>
                                        <p:cTn id="64" dur="2000" fill="hold"/>
                                        <p:tgtEl>
                                          <p:spTgt spid="4"/>
                                        </p:tgtEl>
                                        <p:attrNameLst>
                                          <p:attrName>ppt_h</p:attrName>
                                        </p:attrNameLst>
                                      </p:cBhvr>
                                      <p:tavLst>
                                        <p:tav tm="0">
                                          <p:val>
                                            <p:fltVal val="0"/>
                                          </p:val>
                                        </p:tav>
                                        <p:tav tm="100000">
                                          <p:val>
                                            <p:strVal val="#ppt_h"/>
                                          </p:val>
                                        </p:tav>
                                      </p:tavLst>
                                    </p:anim>
                                    <p:animEffect transition="in" filter="fade">
                                      <p:cBhvr>
                                        <p:cTn id="65" dur="2000"/>
                                        <p:tgtEl>
                                          <p:spTgt spid="4"/>
                                        </p:tgtEl>
                                      </p:cBhvr>
                                    </p:animEffect>
                                  </p:childTnLst>
                                </p:cTn>
                              </p:par>
                            </p:childTnLst>
                          </p:cTn>
                        </p:par>
                        <p:par>
                          <p:cTn id="66" fill="hold">
                            <p:stCondLst>
                              <p:cond delay="6000"/>
                            </p:stCondLst>
                            <p:childTnLst>
                              <p:par>
                                <p:cTn id="67" presetID="45" presetClass="entr" presetSubtype="0" fill="hold" grpId="0" nodeType="after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2000"/>
                                        <p:tgtEl>
                                          <p:spTgt spid="11"/>
                                        </p:tgtEl>
                                      </p:cBhvr>
                                    </p:animEffect>
                                    <p:anim calcmode="lin" valueType="num">
                                      <p:cBhvr>
                                        <p:cTn id="70" dur="2000" fill="hold"/>
                                        <p:tgtEl>
                                          <p:spTgt spid="11"/>
                                        </p:tgtEl>
                                        <p:attrNameLst>
                                          <p:attrName>ppt_w</p:attrName>
                                        </p:attrNameLst>
                                      </p:cBhvr>
                                      <p:tavLst>
                                        <p:tav tm="0" fmla="#ppt_w*sin(2.5*pi*$)">
                                          <p:val>
                                            <p:fltVal val="0"/>
                                          </p:val>
                                        </p:tav>
                                        <p:tav tm="100000">
                                          <p:val>
                                            <p:fltVal val="1"/>
                                          </p:val>
                                        </p:tav>
                                      </p:tavLst>
                                    </p:anim>
                                    <p:anim calcmode="lin" valueType="num">
                                      <p:cBhvr>
                                        <p:cTn id="71" dur="2000" fill="hold"/>
                                        <p:tgtEl>
                                          <p:spTgt spid="11"/>
                                        </p:tgtEl>
                                        <p:attrNameLst>
                                          <p:attrName>ppt_h</p:attrName>
                                        </p:attrNameLst>
                                      </p:cBhvr>
                                      <p:tavLst>
                                        <p:tav tm="0">
                                          <p:val>
                                            <p:strVal val="#ppt_h"/>
                                          </p:val>
                                        </p:tav>
                                        <p:tav tm="100000">
                                          <p:val>
                                            <p:strVal val="#ppt_h"/>
                                          </p:val>
                                        </p:tav>
                                      </p:tavLst>
                                    </p:anim>
                                  </p:childTnLst>
                                </p:cTn>
                              </p:par>
                              <p:par>
                                <p:cTn id="72" presetID="45" presetClass="entr" presetSubtype="0"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2000"/>
                                        <p:tgtEl>
                                          <p:spTgt spid="12"/>
                                        </p:tgtEl>
                                      </p:cBhvr>
                                    </p:animEffect>
                                    <p:anim calcmode="lin" valueType="num">
                                      <p:cBhvr>
                                        <p:cTn id="75" dur="2000" fill="hold"/>
                                        <p:tgtEl>
                                          <p:spTgt spid="12"/>
                                        </p:tgtEl>
                                        <p:attrNameLst>
                                          <p:attrName>ppt_w</p:attrName>
                                        </p:attrNameLst>
                                      </p:cBhvr>
                                      <p:tavLst>
                                        <p:tav tm="0" fmla="#ppt_w*sin(2.5*pi*$)">
                                          <p:val>
                                            <p:fltVal val="0"/>
                                          </p:val>
                                        </p:tav>
                                        <p:tav tm="100000">
                                          <p:val>
                                            <p:fltVal val="1"/>
                                          </p:val>
                                        </p:tav>
                                      </p:tavLst>
                                    </p:anim>
                                    <p:anim calcmode="lin" valueType="num">
                                      <p:cBhvr>
                                        <p:cTn id="76" dur="2000" fill="hold"/>
                                        <p:tgtEl>
                                          <p:spTgt spid="12"/>
                                        </p:tgtEl>
                                        <p:attrNameLst>
                                          <p:attrName>ppt_h</p:attrName>
                                        </p:attrNameLst>
                                      </p:cBhvr>
                                      <p:tavLst>
                                        <p:tav tm="0">
                                          <p:val>
                                            <p:strVal val="#ppt_h"/>
                                          </p:val>
                                        </p:tav>
                                        <p:tav tm="100000">
                                          <p:val>
                                            <p:strVal val="#ppt_h"/>
                                          </p:val>
                                        </p:tav>
                                      </p:tavLst>
                                    </p:anim>
                                  </p:childTnLst>
                                </p:cTn>
                              </p:par>
                            </p:childTnLst>
                          </p:cTn>
                        </p:par>
                        <p:par>
                          <p:cTn id="77" fill="hold">
                            <p:stCondLst>
                              <p:cond delay="8000"/>
                            </p:stCondLst>
                            <p:childTnLst>
                              <p:par>
                                <p:cTn id="78" presetID="21" presetClass="entr" presetSubtype="1" fill="hold" grpId="0" nodeType="after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wheel(1)">
                                      <p:cBhvr>
                                        <p:cTn id="8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animBg="1"/>
      <p:bldP spid="10" grpId="0" animBg="1"/>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5" y="1"/>
            <a:ext cx="12191835" cy="311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0" y="3115098"/>
            <a:ext cx="12191835" cy="374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65" y="2017977"/>
            <a:ext cx="6054436" cy="1569660"/>
          </a:xfrm>
          <a:prstGeom prst="rect">
            <a:avLst/>
          </a:prstGeom>
          <a:noFill/>
        </p:spPr>
        <p:txBody>
          <a:bodyPr wrap="square" rtlCol="0" anchor="ctr">
            <a:spAutoFit/>
          </a:bodyPr>
          <a:lstStyle/>
          <a:p>
            <a:endParaRPr lang="en-US" altLang="ko-KR" sz="2400" dirty="0">
              <a:latin typeface="Cambria" panose="02040503050406030204" pitchFamily="18" charset="0"/>
              <a:cs typeface="Arial" panose="020B0604020202020204" pitchFamily="34" charset="0"/>
            </a:endParaRPr>
          </a:p>
          <a:p>
            <a:r>
              <a:rPr lang="en-US" altLang="ko-KR" sz="2400" dirty="0">
                <a:latin typeface="Cambria" panose="02040503050406030204" pitchFamily="18" charset="0"/>
                <a:cs typeface="Arial" panose="020B0604020202020204" pitchFamily="34" charset="0"/>
              </a:rPr>
              <a:t>α=Effect of Working Class on Glucose Level</a:t>
            </a:r>
          </a:p>
          <a:p>
            <a:endParaRPr lang="en-US" altLang="ko-KR" sz="2400" dirty="0">
              <a:latin typeface="Cambria" panose="02040503050406030204" pitchFamily="18" charset="0"/>
              <a:cs typeface="Arial" panose="020B0604020202020204" pitchFamily="34" charset="0"/>
            </a:endParaRPr>
          </a:p>
          <a:p>
            <a:r>
              <a:rPr lang="en-US" altLang="ko-KR" sz="2400" dirty="0">
                <a:latin typeface="Cambria" panose="02040503050406030204" pitchFamily="18" charset="0"/>
                <a:cs typeface="Arial" panose="020B0604020202020204" pitchFamily="34" charset="0"/>
              </a:rPr>
              <a:t>β=Effect of Smoking Status on Glucose level</a:t>
            </a:r>
            <a:endParaRPr lang="ko-KR" altLang="en-US" sz="2400" dirty="0">
              <a:cs typeface="Arial" panose="020B0604020202020204" pitchFamily="34" charset="0"/>
            </a:endParaRPr>
          </a:p>
        </p:txBody>
      </p:sp>
      <p:sp>
        <p:nvSpPr>
          <p:cNvPr id="7" name="TextBox 6"/>
          <p:cNvSpPr txBox="1"/>
          <p:nvPr/>
        </p:nvSpPr>
        <p:spPr>
          <a:xfrm>
            <a:off x="942036" y="150552"/>
            <a:ext cx="9795163" cy="830997"/>
          </a:xfrm>
          <a:prstGeom prst="rect">
            <a:avLst/>
          </a:prstGeom>
          <a:noFill/>
        </p:spPr>
        <p:txBody>
          <a:bodyPr wrap="square" rtlCol="0">
            <a:spAutoFit/>
          </a:bodyPr>
          <a:lstStyle/>
          <a:p>
            <a:pPr algn="ctr"/>
            <a:r>
              <a:rPr lang="en-US" sz="4800" u="sng" cap="all" dirty="0">
                <a:solidFill>
                  <a:prstClr val="white"/>
                </a:solidFill>
                <a:latin typeface="Tw Cen MT" panose="020B0602020104020603"/>
              </a:rPr>
              <a:t>Two way Anova</a:t>
            </a:r>
            <a:endParaRPr lang="en-US" u="sng" dirty="0"/>
          </a:p>
        </p:txBody>
      </p:sp>
      <p:sp>
        <p:nvSpPr>
          <p:cNvPr id="2" name="TextBox 1"/>
          <p:cNvSpPr txBox="1"/>
          <p:nvPr/>
        </p:nvSpPr>
        <p:spPr>
          <a:xfrm>
            <a:off x="6262255" y="2264198"/>
            <a:ext cx="5929745" cy="1323439"/>
          </a:xfrm>
          <a:prstGeom prst="rect">
            <a:avLst/>
          </a:prstGeom>
          <a:noFill/>
        </p:spPr>
        <p:txBody>
          <a:bodyPr wrap="square" rtlCol="0">
            <a:spAutoFit/>
          </a:bodyPr>
          <a:lstStyle/>
          <a:p>
            <a:r>
              <a:rPr lang="en-US" sz="2000" dirty="0"/>
              <a:t>Hypothesis:-</a:t>
            </a:r>
          </a:p>
          <a:p>
            <a:r>
              <a:rPr lang="en-US" sz="2000" b="1" dirty="0"/>
              <a:t>HoA:</a:t>
            </a:r>
            <a:r>
              <a:rPr lang="el-GR" sz="2000" b="1" dirty="0"/>
              <a:t>α</a:t>
            </a:r>
            <a:r>
              <a:rPr lang="en-US" sz="2000" b="1" dirty="0"/>
              <a:t>1=</a:t>
            </a:r>
            <a:r>
              <a:rPr lang="el-GR" sz="2000" b="1" dirty="0"/>
              <a:t>α</a:t>
            </a:r>
            <a:r>
              <a:rPr lang="en-US" sz="2000" b="1" dirty="0"/>
              <a:t>2=……=0        V/S       H1A: Not HoA</a:t>
            </a:r>
          </a:p>
          <a:p>
            <a:endParaRPr lang="en-US" sz="2000" b="1" dirty="0"/>
          </a:p>
          <a:p>
            <a:r>
              <a:rPr lang="en-US" sz="2000" b="1" dirty="0"/>
              <a:t>HoB:</a:t>
            </a:r>
            <a:r>
              <a:rPr lang="el-GR" sz="2000" b="1" dirty="0"/>
              <a:t>β</a:t>
            </a:r>
            <a:r>
              <a:rPr lang="en-US" sz="2000" b="1" dirty="0"/>
              <a:t>1=</a:t>
            </a:r>
            <a:r>
              <a:rPr lang="el-GR" sz="2000" b="1" dirty="0"/>
              <a:t>β</a:t>
            </a:r>
            <a:r>
              <a:rPr lang="en-US" sz="2000" b="1" dirty="0"/>
              <a:t>2=……=0        V/S       H1B: Not HoB</a:t>
            </a:r>
          </a:p>
        </p:txBody>
      </p:sp>
      <p:sp>
        <p:nvSpPr>
          <p:cNvPr id="11" name="TextBox 10"/>
          <p:cNvSpPr txBox="1"/>
          <p:nvPr/>
        </p:nvSpPr>
        <p:spPr>
          <a:xfrm>
            <a:off x="872754" y="1008416"/>
            <a:ext cx="5223163" cy="1200329"/>
          </a:xfrm>
          <a:prstGeom prst="rect">
            <a:avLst/>
          </a:prstGeom>
          <a:noFill/>
        </p:spPr>
        <p:txBody>
          <a:bodyPr wrap="square" rtlCol="0">
            <a:spAutoFit/>
          </a:bodyPr>
          <a:lstStyle/>
          <a:p>
            <a:pPr algn="ctr"/>
            <a:r>
              <a:rPr lang="en-US" sz="2400" dirty="0"/>
              <a:t>Factors:</a:t>
            </a:r>
          </a:p>
          <a:p>
            <a:pPr algn="ctr"/>
            <a:r>
              <a:rPr lang="en-US" sz="2400" dirty="0"/>
              <a:t>Factor A: Working Class</a:t>
            </a:r>
          </a:p>
          <a:p>
            <a:pPr algn="ctr"/>
            <a:r>
              <a:rPr lang="en-US" sz="2400" dirty="0"/>
              <a:t>Factor B:Smoking Status</a:t>
            </a:r>
          </a:p>
        </p:txBody>
      </p:sp>
      <p:sp>
        <p:nvSpPr>
          <p:cNvPr id="12" name="TextBox 11"/>
          <p:cNvSpPr txBox="1"/>
          <p:nvPr/>
        </p:nvSpPr>
        <p:spPr>
          <a:xfrm>
            <a:off x="678836" y="3792907"/>
            <a:ext cx="10654218" cy="2462213"/>
          </a:xfrm>
          <a:prstGeom prst="rect">
            <a:avLst/>
          </a:prstGeom>
          <a:noFill/>
        </p:spPr>
        <p:txBody>
          <a:bodyPr wrap="square" rtlCol="0">
            <a:spAutoFit/>
          </a:bodyPr>
          <a:lstStyle/>
          <a:p>
            <a:pPr algn="ctr"/>
            <a:r>
              <a:rPr lang="en-US" sz="2000" b="1" dirty="0"/>
              <a:t>Decision Criteria:-</a:t>
            </a:r>
          </a:p>
          <a:p>
            <a:pPr algn="ctr"/>
            <a:r>
              <a:rPr lang="en-US" sz="2000" b="1" dirty="0"/>
              <a:t>If Fcal &gt; Ftab                Reject Ho</a:t>
            </a:r>
          </a:p>
          <a:p>
            <a:pPr algn="ctr"/>
            <a:r>
              <a:rPr lang="en-US" sz="2000" b="1" dirty="0"/>
              <a:t>F1cal=16.6726               F1tab</a:t>
            </a:r>
            <a:r>
              <a:rPr lang="en-US" sz="2000" b="1"/>
              <a:t>=1.401e-</a:t>
            </a:r>
            <a:r>
              <a:rPr lang="en-US" sz="1400" b="1"/>
              <a:t>13</a:t>
            </a:r>
            <a:r>
              <a:rPr lang="en-US" sz="2000" b="1"/>
              <a:t> </a:t>
            </a:r>
            <a:endParaRPr lang="en-US" sz="2000" b="1" dirty="0"/>
          </a:p>
          <a:p>
            <a:pPr algn="ctr"/>
            <a:r>
              <a:rPr lang="en-US" sz="2000" b="1" dirty="0"/>
              <a:t>F2cal=8.4253                 F2tab</a:t>
            </a:r>
            <a:r>
              <a:rPr lang="en-US" sz="2000" b="1"/>
              <a:t>=1.393e-</a:t>
            </a:r>
            <a:r>
              <a:rPr lang="en-US" sz="1400" b="1"/>
              <a:t>05</a:t>
            </a:r>
            <a:r>
              <a:rPr lang="en-US" sz="2000" b="1"/>
              <a:t> </a:t>
            </a:r>
            <a:endParaRPr lang="en-US" sz="2000" b="1" dirty="0"/>
          </a:p>
          <a:p>
            <a:pPr algn="ctr"/>
            <a:r>
              <a:rPr lang="en-US" sz="2000" b="1" dirty="0">
                <a:latin typeface="Cambria" panose="02040503050406030204" pitchFamily="18" charset="0"/>
              </a:rPr>
              <a:t>∴</a:t>
            </a:r>
            <a:r>
              <a:rPr lang="en-US" sz="2000" b="1" dirty="0"/>
              <a:t> Fcal &gt; Ftab                 Reject Ho</a:t>
            </a:r>
          </a:p>
          <a:p>
            <a:pPr algn="ctr"/>
            <a:endParaRPr lang="en-US" dirty="0"/>
          </a:p>
          <a:p>
            <a:pPr algn="ctr"/>
            <a:endParaRPr lang="en-US" dirty="0"/>
          </a:p>
          <a:p>
            <a:pPr algn="ctr"/>
            <a:endParaRPr lang="en-US" dirty="0"/>
          </a:p>
        </p:txBody>
      </p:sp>
      <p:sp>
        <p:nvSpPr>
          <p:cNvPr id="13" name="TextBox 12"/>
          <p:cNvSpPr txBox="1"/>
          <p:nvPr/>
        </p:nvSpPr>
        <p:spPr>
          <a:xfrm>
            <a:off x="387927" y="5605613"/>
            <a:ext cx="11568546" cy="1200329"/>
          </a:xfrm>
          <a:prstGeom prst="rect">
            <a:avLst/>
          </a:prstGeom>
          <a:noFill/>
        </p:spPr>
        <p:txBody>
          <a:bodyPr wrap="square" rtlCol="0">
            <a:spAutoFit/>
          </a:bodyPr>
          <a:lstStyle/>
          <a:p>
            <a:r>
              <a:rPr lang="en-US" sz="2400" dirty="0"/>
              <a:t>Conclusion:-</a:t>
            </a:r>
          </a:p>
          <a:p>
            <a:pPr marL="342900" indent="-342900">
              <a:buFont typeface="Wingdings" panose="05000000000000000000" pitchFamily="2" charset="2"/>
              <a:buChar char="Ø"/>
            </a:pPr>
            <a:r>
              <a:rPr lang="en-US" sz="2400" dirty="0"/>
              <a:t>Different working classes have different level of glucose and people with different smoking status have different level of glucose.</a:t>
            </a:r>
          </a:p>
        </p:txBody>
      </p:sp>
      <mc:AlternateContent xmlns:mc="http://schemas.openxmlformats.org/markup-compatibility/2006" xmlns:a14="http://schemas.microsoft.com/office/drawing/2010/main">
        <mc:Choice Requires="a14">
          <p:sp>
            <p:nvSpPr>
              <p:cNvPr id="5" name="TextBox 4"/>
              <p:cNvSpPr txBox="1"/>
              <p:nvPr/>
            </p:nvSpPr>
            <p:spPr>
              <a:xfrm>
                <a:off x="6602506" y="1177287"/>
                <a:ext cx="4450976" cy="830997"/>
              </a:xfrm>
              <a:prstGeom prst="rect">
                <a:avLst/>
              </a:prstGeom>
              <a:noFill/>
            </p:spPr>
            <p:txBody>
              <a:bodyPr wrap="square" rtlCol="0">
                <a:spAutoFit/>
              </a:bodyPr>
              <a:lstStyle/>
              <a:p>
                <a:r>
                  <a:rPr lang="en-US" sz="2400" dirty="0"/>
                  <a:t>Mathematical Model:</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𝑦𝑖𝑗</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𝑒𝑖𝑗</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6602506" y="1177287"/>
                <a:ext cx="4450976" cy="830997"/>
              </a:xfrm>
              <a:prstGeom prst="rect">
                <a:avLst/>
              </a:prstGeom>
              <a:blipFill rotWithShape="0">
                <a:blip r:embed="rId2"/>
                <a:stretch>
                  <a:fillRect l="-2055" t="-5147" b="-11029"/>
                </a:stretch>
              </a:blipFill>
            </p:spPr>
            <p:txBody>
              <a:bodyPr/>
              <a:lstStyle/>
              <a:p>
                <a:r>
                  <a:rPr lang="en-US">
                    <a:noFill/>
                  </a:rPr>
                  <a:t> </a:t>
                </a:r>
              </a:p>
            </p:txBody>
          </p:sp>
        </mc:Fallback>
      </mc:AlternateContent>
    </p:spTree>
    <p:extLst>
      <p:ext uri="{BB962C8B-B14F-4D97-AF65-F5344CB8AC3E}">
        <p14:creationId xmlns:p14="http://schemas.microsoft.com/office/powerpoint/2010/main" val="1302419603"/>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ppt_w</p:attrName>
                                        </p:attrNameLst>
                                      </p:cBhvr>
                                      <p:tavLst>
                                        <p:tav tm="0">
                                          <p:val>
                                            <p:fltVal val="0"/>
                                          </p:val>
                                        </p:tav>
                                        <p:tav tm="100000">
                                          <p:val>
                                            <p:strVal val="#ppt_w"/>
                                          </p:val>
                                        </p:tav>
                                      </p:tavLst>
                                    </p:anim>
                                    <p:anim calcmode="lin" valueType="num">
                                      <p:cBhvr>
                                        <p:cTn id="8" dur="2000" fill="hold"/>
                                        <p:tgtEl>
                                          <p:spTgt spid="7"/>
                                        </p:tgtEl>
                                        <p:attrNameLst>
                                          <p:attrName>ppt_h</p:attrName>
                                        </p:attrNameLst>
                                      </p:cBhvr>
                                      <p:tavLst>
                                        <p:tav tm="0">
                                          <p:val>
                                            <p:fltVal val="0"/>
                                          </p:val>
                                        </p:tav>
                                        <p:tav tm="100000">
                                          <p:val>
                                            <p:strVal val="#ppt_h"/>
                                          </p:val>
                                        </p:tav>
                                      </p:tavLst>
                                    </p:anim>
                                    <p:anim calcmode="lin" valueType="num">
                                      <p:cBhvr>
                                        <p:cTn id="9" dur="2000" fill="hold"/>
                                        <p:tgtEl>
                                          <p:spTgt spid="7"/>
                                        </p:tgtEl>
                                        <p:attrNameLst>
                                          <p:attrName>style.rotation</p:attrName>
                                        </p:attrNameLst>
                                      </p:cBhvr>
                                      <p:tavLst>
                                        <p:tav tm="0">
                                          <p:val>
                                            <p:fltVal val="90"/>
                                          </p:val>
                                        </p:tav>
                                        <p:tav tm="100000">
                                          <p:val>
                                            <p:fltVal val="0"/>
                                          </p:val>
                                        </p:tav>
                                      </p:tavLst>
                                    </p:anim>
                                    <p:animEffect transition="in" filter="fade">
                                      <p:cBhvr>
                                        <p:cTn id="10" dur="2000"/>
                                        <p:tgtEl>
                                          <p:spTgt spid="7"/>
                                        </p:tgtEl>
                                      </p:cBhvr>
                                    </p:animEffect>
                                  </p:childTnLst>
                                </p:cTn>
                              </p:par>
                            </p:childTnLst>
                          </p:cTn>
                        </p:par>
                        <p:par>
                          <p:cTn id="11" fill="hold">
                            <p:stCondLst>
                              <p:cond delay="2000"/>
                            </p:stCondLst>
                            <p:childTnLst>
                              <p:par>
                                <p:cTn id="12" presetID="53" presetClass="entr" presetSubtype="16"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2000" fill="hold"/>
                                        <p:tgtEl>
                                          <p:spTgt spid="11"/>
                                        </p:tgtEl>
                                        <p:attrNameLst>
                                          <p:attrName>ppt_w</p:attrName>
                                        </p:attrNameLst>
                                      </p:cBhvr>
                                      <p:tavLst>
                                        <p:tav tm="0">
                                          <p:val>
                                            <p:fltVal val="0"/>
                                          </p:val>
                                        </p:tav>
                                        <p:tav tm="100000">
                                          <p:val>
                                            <p:strVal val="#ppt_w"/>
                                          </p:val>
                                        </p:tav>
                                      </p:tavLst>
                                    </p:anim>
                                    <p:anim calcmode="lin" valueType="num">
                                      <p:cBhvr>
                                        <p:cTn id="15" dur="2000" fill="hold"/>
                                        <p:tgtEl>
                                          <p:spTgt spid="11"/>
                                        </p:tgtEl>
                                        <p:attrNameLst>
                                          <p:attrName>ppt_h</p:attrName>
                                        </p:attrNameLst>
                                      </p:cBhvr>
                                      <p:tavLst>
                                        <p:tav tm="0">
                                          <p:val>
                                            <p:fltVal val="0"/>
                                          </p:val>
                                        </p:tav>
                                        <p:tav tm="100000">
                                          <p:val>
                                            <p:strVal val="#ppt_h"/>
                                          </p:val>
                                        </p:tav>
                                      </p:tavLst>
                                    </p:anim>
                                    <p:animEffect transition="in" filter="fade">
                                      <p:cBhvr>
                                        <p:cTn id="16" dur="2000"/>
                                        <p:tgtEl>
                                          <p:spTgt spid="11"/>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2000" fill="hold"/>
                                        <p:tgtEl>
                                          <p:spTgt spid="5"/>
                                        </p:tgtEl>
                                        <p:attrNameLst>
                                          <p:attrName>ppt_w</p:attrName>
                                        </p:attrNameLst>
                                      </p:cBhvr>
                                      <p:tavLst>
                                        <p:tav tm="0">
                                          <p:val>
                                            <p:fltVal val="0"/>
                                          </p:val>
                                        </p:tav>
                                        <p:tav tm="100000">
                                          <p:val>
                                            <p:strVal val="#ppt_w"/>
                                          </p:val>
                                        </p:tav>
                                      </p:tavLst>
                                    </p:anim>
                                    <p:anim calcmode="lin" valueType="num">
                                      <p:cBhvr>
                                        <p:cTn id="20" dur="2000" fill="hold"/>
                                        <p:tgtEl>
                                          <p:spTgt spid="5"/>
                                        </p:tgtEl>
                                        <p:attrNameLst>
                                          <p:attrName>ppt_h</p:attrName>
                                        </p:attrNameLst>
                                      </p:cBhvr>
                                      <p:tavLst>
                                        <p:tav tm="0">
                                          <p:val>
                                            <p:fltVal val="0"/>
                                          </p:val>
                                        </p:tav>
                                        <p:tav tm="100000">
                                          <p:val>
                                            <p:strVal val="#ppt_h"/>
                                          </p:val>
                                        </p:tav>
                                      </p:tavLst>
                                    </p:anim>
                                    <p:animEffect transition="in" filter="fade">
                                      <p:cBhvr>
                                        <p:cTn id="21" dur="2000"/>
                                        <p:tgtEl>
                                          <p:spTgt spid="5"/>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2000" fill="hold"/>
                                        <p:tgtEl>
                                          <p:spTgt spid="4"/>
                                        </p:tgtEl>
                                        <p:attrNameLst>
                                          <p:attrName>ppt_w</p:attrName>
                                        </p:attrNameLst>
                                      </p:cBhvr>
                                      <p:tavLst>
                                        <p:tav tm="0">
                                          <p:val>
                                            <p:fltVal val="0"/>
                                          </p:val>
                                        </p:tav>
                                        <p:tav tm="100000">
                                          <p:val>
                                            <p:strVal val="#ppt_w"/>
                                          </p:val>
                                        </p:tav>
                                      </p:tavLst>
                                    </p:anim>
                                    <p:anim calcmode="lin" valueType="num">
                                      <p:cBhvr>
                                        <p:cTn id="25" dur="2000" fill="hold"/>
                                        <p:tgtEl>
                                          <p:spTgt spid="4"/>
                                        </p:tgtEl>
                                        <p:attrNameLst>
                                          <p:attrName>ppt_h</p:attrName>
                                        </p:attrNameLst>
                                      </p:cBhvr>
                                      <p:tavLst>
                                        <p:tav tm="0">
                                          <p:val>
                                            <p:fltVal val="0"/>
                                          </p:val>
                                        </p:tav>
                                        <p:tav tm="100000">
                                          <p:val>
                                            <p:strVal val="#ppt_h"/>
                                          </p:val>
                                        </p:tav>
                                      </p:tavLst>
                                    </p:anim>
                                    <p:animEffect transition="in" filter="fade">
                                      <p:cBhvr>
                                        <p:cTn id="26" dur="2000"/>
                                        <p:tgtEl>
                                          <p:spTgt spid="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2000" fill="hold"/>
                                        <p:tgtEl>
                                          <p:spTgt spid="2"/>
                                        </p:tgtEl>
                                        <p:attrNameLst>
                                          <p:attrName>ppt_w</p:attrName>
                                        </p:attrNameLst>
                                      </p:cBhvr>
                                      <p:tavLst>
                                        <p:tav tm="0">
                                          <p:val>
                                            <p:fltVal val="0"/>
                                          </p:val>
                                        </p:tav>
                                        <p:tav tm="100000">
                                          <p:val>
                                            <p:strVal val="#ppt_w"/>
                                          </p:val>
                                        </p:tav>
                                      </p:tavLst>
                                    </p:anim>
                                    <p:anim calcmode="lin" valueType="num">
                                      <p:cBhvr>
                                        <p:cTn id="30" dur="2000" fill="hold"/>
                                        <p:tgtEl>
                                          <p:spTgt spid="2"/>
                                        </p:tgtEl>
                                        <p:attrNameLst>
                                          <p:attrName>ppt_h</p:attrName>
                                        </p:attrNameLst>
                                      </p:cBhvr>
                                      <p:tavLst>
                                        <p:tav tm="0">
                                          <p:val>
                                            <p:fltVal val="0"/>
                                          </p:val>
                                        </p:tav>
                                        <p:tav tm="100000">
                                          <p:val>
                                            <p:strVal val="#ppt_h"/>
                                          </p:val>
                                        </p:tav>
                                      </p:tavLst>
                                    </p:anim>
                                    <p:animEffect transition="in" filter="fade">
                                      <p:cBhvr>
                                        <p:cTn id="31" dur="2000"/>
                                        <p:tgtEl>
                                          <p:spTgt spid="2"/>
                                        </p:tgtEl>
                                      </p:cBhvr>
                                    </p:animEffect>
                                  </p:childTnLst>
                                </p:cTn>
                              </p:par>
                            </p:childTnLst>
                          </p:cTn>
                        </p:par>
                        <p:par>
                          <p:cTn id="32" fill="hold">
                            <p:stCondLst>
                              <p:cond delay="4000"/>
                            </p:stCondLst>
                            <p:childTnLst>
                              <p:par>
                                <p:cTn id="33" presetID="45"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000"/>
                                        <p:tgtEl>
                                          <p:spTgt spid="12"/>
                                        </p:tgtEl>
                                      </p:cBhvr>
                                    </p:animEffect>
                                    <p:anim calcmode="lin" valueType="num">
                                      <p:cBhvr>
                                        <p:cTn id="36" dur="2000" fill="hold"/>
                                        <p:tgtEl>
                                          <p:spTgt spid="12"/>
                                        </p:tgtEl>
                                        <p:attrNameLst>
                                          <p:attrName>ppt_w</p:attrName>
                                        </p:attrNameLst>
                                      </p:cBhvr>
                                      <p:tavLst>
                                        <p:tav tm="0" fmla="#ppt_w*sin(2.5*pi*$)">
                                          <p:val>
                                            <p:fltVal val="0"/>
                                          </p:val>
                                        </p:tav>
                                        <p:tav tm="100000">
                                          <p:val>
                                            <p:fltVal val="1"/>
                                          </p:val>
                                        </p:tav>
                                      </p:tavLst>
                                    </p:anim>
                                    <p:anim calcmode="lin" valueType="num">
                                      <p:cBhvr>
                                        <p:cTn id="37" dur="2000" fill="hold"/>
                                        <p:tgtEl>
                                          <p:spTgt spid="12"/>
                                        </p:tgtEl>
                                        <p:attrNameLst>
                                          <p:attrName>ppt_h</p:attrName>
                                        </p:attrNameLst>
                                      </p:cBhvr>
                                      <p:tavLst>
                                        <p:tav tm="0">
                                          <p:val>
                                            <p:strVal val="#ppt_h"/>
                                          </p:val>
                                        </p:tav>
                                        <p:tav tm="100000">
                                          <p:val>
                                            <p:strVal val="#ppt_h"/>
                                          </p:val>
                                        </p:tav>
                                      </p:tavLst>
                                    </p:anim>
                                  </p:childTnLst>
                                </p:cTn>
                              </p:par>
                            </p:childTnLst>
                          </p:cTn>
                        </p:par>
                        <p:par>
                          <p:cTn id="38" fill="hold">
                            <p:stCondLst>
                              <p:cond delay="6000"/>
                            </p:stCondLst>
                            <p:childTnLst>
                              <p:par>
                                <p:cTn id="39" presetID="21" presetClass="entr" presetSubtype="1"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heel(1)">
                                      <p:cBhvr>
                                        <p:cTn id="4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2" grpId="0"/>
      <p:bldP spid="11" grpId="0"/>
      <p:bldP spid="12" grpId="0"/>
      <p:bldP spid="13"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475728924"/>
              </p:ext>
            </p:extLst>
          </p:nvPr>
        </p:nvGraphicFramePr>
        <p:xfrm>
          <a:off x="0" y="0"/>
          <a:ext cx="10582835" cy="6901468"/>
        </p:xfrm>
        <a:graphic>
          <a:graphicData uri="http://schemas.openxmlformats.org/drawingml/2006/table">
            <a:tbl>
              <a:tblPr firstRow="1" bandRow="1">
                <a:tableStyleId>{5C22544A-7EE6-4342-B048-85BDC9FD1C3A}</a:tableStyleId>
              </a:tblPr>
              <a:tblGrid>
                <a:gridCol w="2447365">
                  <a:extLst>
                    <a:ext uri="{9D8B030D-6E8A-4147-A177-3AD203B41FA5}">
                      <a16:colId xmlns:a16="http://schemas.microsoft.com/office/drawing/2014/main" val="20000"/>
                    </a:ext>
                  </a:extLst>
                </a:gridCol>
                <a:gridCol w="1290917">
                  <a:extLst>
                    <a:ext uri="{9D8B030D-6E8A-4147-A177-3AD203B41FA5}">
                      <a16:colId xmlns:a16="http://schemas.microsoft.com/office/drawing/2014/main" val="20001"/>
                    </a:ext>
                  </a:extLst>
                </a:gridCol>
                <a:gridCol w="1425389">
                  <a:extLst>
                    <a:ext uri="{9D8B030D-6E8A-4147-A177-3AD203B41FA5}">
                      <a16:colId xmlns:a16="http://schemas.microsoft.com/office/drawing/2014/main" val="20002"/>
                    </a:ext>
                  </a:extLst>
                </a:gridCol>
                <a:gridCol w="3684494">
                  <a:extLst>
                    <a:ext uri="{9D8B030D-6E8A-4147-A177-3AD203B41FA5}">
                      <a16:colId xmlns:a16="http://schemas.microsoft.com/office/drawing/2014/main" val="20003"/>
                    </a:ext>
                  </a:extLst>
                </a:gridCol>
                <a:gridCol w="1734670">
                  <a:extLst>
                    <a:ext uri="{9D8B030D-6E8A-4147-A177-3AD203B41FA5}">
                      <a16:colId xmlns:a16="http://schemas.microsoft.com/office/drawing/2014/main" val="20004"/>
                    </a:ext>
                  </a:extLst>
                </a:gridCol>
              </a:tblGrid>
              <a:tr h="12640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rPr>
                        <a:t>Regression Analysis</a:t>
                      </a:r>
                    </a:p>
                    <a:p>
                      <a:endParaRPr lang="en-US" dirty="0"/>
                    </a:p>
                  </a:txBody>
                  <a:tcPr/>
                </a:tc>
                <a:tc>
                  <a:txBody>
                    <a:bodyPr/>
                    <a:lstStyle/>
                    <a:p>
                      <a:pPr algn="ctr">
                        <a:lnSpc>
                          <a:spcPct val="250000"/>
                        </a:lnSpc>
                      </a:pPr>
                      <a:r>
                        <a:rPr lang="en-US" sz="2000" dirty="0"/>
                        <a:t>Intercept</a:t>
                      </a:r>
                    </a:p>
                  </a:txBody>
                  <a:tcPr/>
                </a:tc>
                <a:tc>
                  <a:txBody>
                    <a:bodyPr/>
                    <a:lstStyle/>
                    <a:p>
                      <a:pPr>
                        <a:lnSpc>
                          <a:spcPct val="200000"/>
                        </a:lnSpc>
                      </a:pPr>
                      <a:r>
                        <a:rPr lang="en-US" dirty="0"/>
                        <a:t>Correlation</a:t>
                      </a:r>
                      <a:r>
                        <a:rPr lang="en-US" baseline="0" dirty="0"/>
                        <a:t> </a:t>
                      </a:r>
                    </a:p>
                    <a:p>
                      <a:pPr>
                        <a:lnSpc>
                          <a:spcPct val="100000"/>
                        </a:lnSpc>
                      </a:pPr>
                      <a:r>
                        <a:rPr lang="en-US" baseline="0" dirty="0"/>
                        <a:t>Coefficient</a:t>
                      </a:r>
                    </a:p>
                    <a:p>
                      <a:pPr algn="ctr">
                        <a:lnSpc>
                          <a:spcPct val="100000"/>
                        </a:lnSpc>
                      </a:pPr>
                      <a:r>
                        <a:rPr lang="en-US" baseline="0" dirty="0"/>
                        <a:t>(r)</a:t>
                      </a:r>
                      <a:endParaRPr lang="en-US" dirty="0"/>
                    </a:p>
                  </a:txBody>
                  <a:tcPr/>
                </a:tc>
                <a:tc>
                  <a:txBody>
                    <a:bodyPr/>
                    <a:lstStyle/>
                    <a:p>
                      <a:pPr algn="ctr">
                        <a:lnSpc>
                          <a:spcPct val="200000"/>
                        </a:lnSpc>
                      </a:pPr>
                      <a:r>
                        <a:rPr lang="en-US" dirty="0"/>
                        <a:t>Scatter</a:t>
                      </a:r>
                      <a:r>
                        <a:rPr lang="en-US" baseline="0" dirty="0"/>
                        <a:t> </a:t>
                      </a:r>
                    </a:p>
                    <a:p>
                      <a:pPr algn="ctr"/>
                      <a:r>
                        <a:rPr lang="en-US" baseline="0" dirty="0"/>
                        <a:t>Plot </a:t>
                      </a:r>
                    </a:p>
                    <a:p>
                      <a:pPr algn="ctr"/>
                      <a:r>
                        <a:rPr lang="en-US" baseline="0" dirty="0"/>
                        <a:t>Diagram</a:t>
                      </a:r>
                      <a:endParaRPr lang="en-US" dirty="0"/>
                    </a:p>
                  </a:txBody>
                  <a:tcPr/>
                </a:tc>
                <a:tc>
                  <a:txBody>
                    <a:bodyPr/>
                    <a:lstStyle/>
                    <a:p>
                      <a:pPr algn="ctr">
                        <a:lnSpc>
                          <a:spcPct val="300000"/>
                        </a:lnSpc>
                      </a:pPr>
                      <a:r>
                        <a:rPr lang="en-US" dirty="0"/>
                        <a:t>Conclusion</a:t>
                      </a:r>
                    </a:p>
                  </a:txBody>
                  <a:tcPr/>
                </a:tc>
                <a:extLst>
                  <a:ext uri="{0D108BD9-81ED-4DB2-BD59-A6C34878D82A}">
                    <a16:rowId xmlns:a16="http://schemas.microsoft.com/office/drawing/2014/main" val="10000"/>
                  </a:ext>
                </a:extLst>
              </a:tr>
              <a:tr h="1721223">
                <a:tc>
                  <a:txBody>
                    <a:bodyPr/>
                    <a:lstStyle/>
                    <a:p>
                      <a:pPr marL="0" indent="0">
                        <a:buFont typeface="Arial" panose="020B0604020202020204" pitchFamily="34" charset="0"/>
                        <a:buNone/>
                      </a:pPr>
                      <a:r>
                        <a:rPr lang="en-US" dirty="0"/>
                        <a:t>X=Age</a:t>
                      </a:r>
                    </a:p>
                    <a:p>
                      <a:pPr marL="0" indent="0">
                        <a:buFont typeface="Arial" panose="020B0604020202020204" pitchFamily="34" charset="0"/>
                        <a:buNone/>
                      </a:pPr>
                      <a:r>
                        <a:rPr lang="en-US" dirty="0"/>
                        <a:t>Y=Avg</a:t>
                      </a:r>
                      <a:r>
                        <a:rPr lang="en-US" baseline="0" dirty="0"/>
                        <a:t> Glucose Level</a:t>
                      </a:r>
                    </a:p>
                  </a:txBody>
                  <a:tcPr/>
                </a:tc>
                <a:tc>
                  <a:txBody>
                    <a:bodyPr/>
                    <a:lstStyle/>
                    <a:p>
                      <a:r>
                        <a:rPr lang="en-US" dirty="0"/>
                        <a:t>85.3940</a:t>
                      </a:r>
                    </a:p>
                  </a:txBody>
                  <a:tcPr/>
                </a:tc>
                <a:tc>
                  <a:txBody>
                    <a:bodyPr/>
                    <a:lstStyle/>
                    <a:p>
                      <a:r>
                        <a:rPr lang="en-US" dirty="0"/>
                        <a:t>0.2358382</a:t>
                      </a:r>
                    </a:p>
                  </a:txBody>
                  <a:tcPr/>
                </a:tc>
                <a:tc>
                  <a:txBody>
                    <a:bodyPr/>
                    <a:lstStyle/>
                    <a:p>
                      <a:endParaRPr lang="en-US" dirty="0"/>
                    </a:p>
                  </a:txBody>
                  <a:tcPr/>
                </a:tc>
                <a:tc>
                  <a:txBody>
                    <a:bodyPr/>
                    <a:lstStyle/>
                    <a:p>
                      <a:r>
                        <a:rPr lang="en-US" dirty="0"/>
                        <a:t>Age and Avg Glucose Level are positively correlated</a:t>
                      </a:r>
                      <a:r>
                        <a:rPr lang="en-US" baseline="0" dirty="0"/>
                        <a:t>  </a:t>
                      </a:r>
                      <a:endParaRPr lang="en-US" dirty="0"/>
                    </a:p>
                  </a:txBody>
                  <a:tcPr/>
                </a:tc>
                <a:extLst>
                  <a:ext uri="{0D108BD9-81ED-4DB2-BD59-A6C34878D82A}">
                    <a16:rowId xmlns:a16="http://schemas.microsoft.com/office/drawing/2014/main" val="10001"/>
                  </a:ext>
                </a:extLst>
              </a:tr>
              <a:tr h="1909482">
                <a:tc>
                  <a:txBody>
                    <a:bodyPr/>
                    <a:lstStyle/>
                    <a:p>
                      <a:pPr marL="0" indent="0">
                        <a:buFont typeface="Arial" panose="020B0604020202020204" pitchFamily="34" charset="0"/>
                        <a:buNone/>
                      </a:pPr>
                      <a:r>
                        <a:rPr lang="en-US" dirty="0"/>
                        <a:t>X=Age</a:t>
                      </a:r>
                    </a:p>
                    <a:p>
                      <a:pPr marL="0" lvl="0" indent="0" algn="l">
                        <a:buFont typeface="Arial" panose="020B0604020202020204" pitchFamily="34" charset="0"/>
                        <a:buNone/>
                      </a:pPr>
                      <a:r>
                        <a:rPr lang="en-US" dirty="0"/>
                        <a:t>Y=BMI</a:t>
                      </a:r>
                      <a:r>
                        <a:rPr lang="en-US" baseline="0" dirty="0"/>
                        <a:t>                             </a:t>
                      </a:r>
                      <a:endParaRPr lang="en-US" dirty="0"/>
                    </a:p>
                  </a:txBody>
                  <a:tcPr/>
                </a:tc>
                <a:tc>
                  <a:txBody>
                    <a:bodyPr/>
                    <a:lstStyle/>
                    <a:p>
                      <a:r>
                        <a:rPr lang="en-US" dirty="0"/>
                        <a:t>23.9168</a:t>
                      </a:r>
                    </a:p>
                  </a:txBody>
                  <a:tcPr/>
                </a:tc>
                <a:tc>
                  <a:txBody>
                    <a:bodyPr/>
                    <a:lstStyle/>
                    <a:p>
                      <a:r>
                        <a:rPr lang="en-US" dirty="0"/>
                        <a:t>0.333398</a:t>
                      </a:r>
                    </a:p>
                  </a:txBody>
                  <a:tcPr/>
                </a:tc>
                <a:tc>
                  <a:txBody>
                    <a:bodyPr/>
                    <a:lstStyle/>
                    <a:p>
                      <a:endParaRPr lang="en-US" dirty="0"/>
                    </a:p>
                  </a:txBody>
                  <a:tcPr/>
                </a:tc>
                <a:tc>
                  <a:txBody>
                    <a:bodyPr/>
                    <a:lstStyle/>
                    <a:p>
                      <a:r>
                        <a:rPr lang="en-US" dirty="0"/>
                        <a:t>Age and BMI</a:t>
                      </a:r>
                      <a:r>
                        <a:rPr lang="en-US" baseline="0" dirty="0"/>
                        <a:t> </a:t>
                      </a:r>
                      <a:r>
                        <a:rPr lang="en-US" dirty="0"/>
                        <a:t>are positively correlated</a:t>
                      </a:r>
                    </a:p>
                  </a:txBody>
                  <a:tcPr/>
                </a:tc>
                <a:extLst>
                  <a:ext uri="{0D108BD9-81ED-4DB2-BD59-A6C34878D82A}">
                    <a16:rowId xmlns:a16="http://schemas.microsoft.com/office/drawing/2014/main" val="10002"/>
                  </a:ext>
                </a:extLst>
              </a:tr>
              <a:tr h="2006739">
                <a:tc>
                  <a:txBody>
                    <a:bodyPr/>
                    <a:lstStyle/>
                    <a:p>
                      <a:pPr marL="0" indent="0">
                        <a:buFont typeface="Arial" panose="020B0604020202020204" pitchFamily="34" charset="0"/>
                        <a:buNone/>
                      </a:pPr>
                      <a:r>
                        <a:rPr lang="en-US" dirty="0"/>
                        <a:t>X=BMI</a:t>
                      </a:r>
                    </a:p>
                    <a:p>
                      <a:pPr marL="0" indent="0">
                        <a:buFont typeface="Arial" panose="020B0604020202020204" pitchFamily="34" charset="0"/>
                        <a:buNone/>
                      </a:pPr>
                      <a:r>
                        <a:rPr lang="en-US" dirty="0"/>
                        <a:t>Y=Avg</a:t>
                      </a:r>
                      <a:r>
                        <a:rPr lang="en-US" baseline="0" dirty="0"/>
                        <a:t> Glucose Level</a:t>
                      </a:r>
                      <a:endParaRPr lang="en-US" dirty="0"/>
                    </a:p>
                  </a:txBody>
                  <a:tcPr/>
                </a:tc>
                <a:tc>
                  <a:txBody>
                    <a:bodyPr/>
                    <a:lstStyle/>
                    <a:p>
                      <a:r>
                        <a:rPr lang="en-US" dirty="0"/>
                        <a:t>76.6234</a:t>
                      </a:r>
                    </a:p>
                  </a:txBody>
                  <a:tcPr/>
                </a:tc>
                <a:tc>
                  <a:txBody>
                    <a:bodyPr/>
                    <a:lstStyle/>
                    <a:p>
                      <a:r>
                        <a:rPr lang="en-US" dirty="0"/>
                        <a:t>0.1755022</a:t>
                      </a:r>
                    </a:p>
                  </a:txBody>
                  <a:tcPr/>
                </a:tc>
                <a:tc>
                  <a:txBody>
                    <a:bodyPr/>
                    <a:lstStyle/>
                    <a:p>
                      <a:endParaRPr lang="en-US" dirty="0"/>
                    </a:p>
                  </a:txBody>
                  <a:tcPr/>
                </a:tc>
                <a:tc>
                  <a:txBody>
                    <a:bodyPr/>
                    <a:lstStyle/>
                    <a:p>
                      <a:r>
                        <a:rPr lang="en-US" dirty="0"/>
                        <a:t>BMI and Avg Glucose Level are positively</a:t>
                      </a:r>
                      <a:r>
                        <a:rPr lang="en-US" baseline="0" dirty="0"/>
                        <a:t> correlated</a:t>
                      </a:r>
                      <a:endParaRPr lang="en-US" dirty="0"/>
                    </a:p>
                  </a:txBody>
                  <a:tcPr/>
                </a:tc>
                <a:extLst>
                  <a:ext uri="{0D108BD9-81ED-4DB2-BD59-A6C34878D82A}">
                    <a16:rowId xmlns:a16="http://schemas.microsoft.com/office/drawing/2014/main" val="10003"/>
                  </a:ext>
                </a:extLst>
              </a:tr>
            </a:tbl>
          </a:graphicData>
        </a:graphic>
      </p:graphicFrame>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797" y="4921625"/>
            <a:ext cx="3442447" cy="193637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798" y="2985247"/>
            <a:ext cx="3442447" cy="193637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799" y="1270748"/>
            <a:ext cx="3442447" cy="1862417"/>
          </a:xfrm>
          <a:prstGeom prst="rect">
            <a:avLst/>
          </a:prstGeom>
        </p:spPr>
      </p:pic>
      <p:sp>
        <p:nvSpPr>
          <p:cNvPr id="11" name="TextBox 10"/>
          <p:cNvSpPr txBox="1"/>
          <p:nvPr/>
        </p:nvSpPr>
        <p:spPr>
          <a:xfrm>
            <a:off x="10650071" y="2635623"/>
            <a:ext cx="1541929" cy="2246769"/>
          </a:xfrm>
          <a:prstGeom prst="rect">
            <a:avLst/>
          </a:prstGeom>
          <a:noFill/>
        </p:spPr>
        <p:txBody>
          <a:bodyPr wrap="square" rtlCol="0">
            <a:spAutoFit/>
          </a:bodyPr>
          <a:lstStyle/>
          <a:p>
            <a:r>
              <a:rPr lang="en-US" sz="2000" b="1" dirty="0"/>
              <a:t>Therefore, Age, Avg Glucose Level, BMI are All Positively Correlated.</a:t>
            </a:r>
          </a:p>
        </p:txBody>
      </p:sp>
    </p:spTree>
    <p:extLst>
      <p:ext uri="{BB962C8B-B14F-4D97-AF65-F5344CB8AC3E}">
        <p14:creationId xmlns:p14="http://schemas.microsoft.com/office/powerpoint/2010/main" val="3446639168"/>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ppt_x</p:attrName>
                                        </p:attrNameLst>
                                      </p:cBhvr>
                                      <p:tavLst>
                                        <p:tav tm="0">
                                          <p:val>
                                            <p:strVal val="#ppt_x"/>
                                          </p:val>
                                        </p:tav>
                                        <p:tav tm="100000">
                                          <p:val>
                                            <p:strVal val="#ppt_x"/>
                                          </p:val>
                                        </p:tav>
                                      </p:tavLst>
                                    </p:anim>
                                    <p:anim calcmode="lin" valueType="num">
                                      <p:cBhvr>
                                        <p:cTn id="9" dur="1800" decel="100000" fill="hold"/>
                                        <p:tgtEl>
                                          <p:spTgt spid="7"/>
                                        </p:tgtEl>
                                        <p:attrNameLst>
                                          <p:attrName>ppt_y</p:attrName>
                                        </p:attrNameLst>
                                      </p:cBhvr>
                                      <p:tavLst>
                                        <p:tav tm="0">
                                          <p:val>
                                            <p:strVal val="#ppt_y+1"/>
                                          </p:val>
                                        </p:tav>
                                        <p:tav tm="100000">
                                          <p:val>
                                            <p:strVal val="#ppt_y-.03"/>
                                          </p:val>
                                        </p:tav>
                                      </p:tavLst>
                                    </p:anim>
                                    <p:anim calcmode="lin" valueType="num">
                                      <p:cBhvr>
                                        <p:cTn id="10" dur="200" accel="100000" fill="hold">
                                          <p:stCondLst>
                                            <p:cond delay="1800"/>
                                          </p:stCondLst>
                                        </p:cTn>
                                        <p:tgtEl>
                                          <p:spTgt spid="7"/>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0"/>
                                        <p:tgtEl>
                                          <p:spTgt spid="10"/>
                                        </p:tgtEl>
                                      </p:cBhvr>
                                    </p:animEffect>
                                    <p:anim calcmode="lin" valueType="num">
                                      <p:cBhvr>
                                        <p:cTn id="14" dur="2000" fill="hold"/>
                                        <p:tgtEl>
                                          <p:spTgt spid="10"/>
                                        </p:tgtEl>
                                        <p:attrNameLst>
                                          <p:attrName>ppt_x</p:attrName>
                                        </p:attrNameLst>
                                      </p:cBhvr>
                                      <p:tavLst>
                                        <p:tav tm="0">
                                          <p:val>
                                            <p:strVal val="#ppt_x"/>
                                          </p:val>
                                        </p:tav>
                                        <p:tav tm="100000">
                                          <p:val>
                                            <p:strVal val="#ppt_x"/>
                                          </p:val>
                                        </p:tav>
                                      </p:tavLst>
                                    </p:anim>
                                    <p:anim calcmode="lin" valueType="num">
                                      <p:cBhvr>
                                        <p:cTn id="15" dur="1800" decel="100000" fill="hold"/>
                                        <p:tgtEl>
                                          <p:spTgt spid="10"/>
                                        </p:tgtEl>
                                        <p:attrNameLst>
                                          <p:attrName>ppt_y</p:attrName>
                                        </p:attrNameLst>
                                      </p:cBhvr>
                                      <p:tavLst>
                                        <p:tav tm="0">
                                          <p:val>
                                            <p:strVal val="#ppt_y+1"/>
                                          </p:val>
                                        </p:tav>
                                        <p:tav tm="100000">
                                          <p:val>
                                            <p:strVal val="#ppt_y-.03"/>
                                          </p:val>
                                        </p:tav>
                                      </p:tavLst>
                                    </p:anim>
                                    <p:anim calcmode="lin" valueType="num">
                                      <p:cBhvr>
                                        <p:cTn id="16" dur="200" accel="100000" fill="hold">
                                          <p:stCondLst>
                                            <p:cond delay="1800"/>
                                          </p:stCondLst>
                                        </p:cTn>
                                        <p:tgtEl>
                                          <p:spTgt spid="10"/>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0"/>
                                        <p:tgtEl>
                                          <p:spTgt spid="9"/>
                                        </p:tgtEl>
                                      </p:cBhvr>
                                    </p:animEffect>
                                    <p:anim calcmode="lin" valueType="num">
                                      <p:cBhvr>
                                        <p:cTn id="20" dur="2000" fill="hold"/>
                                        <p:tgtEl>
                                          <p:spTgt spid="9"/>
                                        </p:tgtEl>
                                        <p:attrNameLst>
                                          <p:attrName>ppt_x</p:attrName>
                                        </p:attrNameLst>
                                      </p:cBhvr>
                                      <p:tavLst>
                                        <p:tav tm="0">
                                          <p:val>
                                            <p:strVal val="#ppt_x"/>
                                          </p:val>
                                        </p:tav>
                                        <p:tav tm="100000">
                                          <p:val>
                                            <p:strVal val="#ppt_x"/>
                                          </p:val>
                                        </p:tav>
                                      </p:tavLst>
                                    </p:anim>
                                    <p:anim calcmode="lin" valueType="num">
                                      <p:cBhvr>
                                        <p:cTn id="21" dur="1800" decel="100000" fill="hold"/>
                                        <p:tgtEl>
                                          <p:spTgt spid="9"/>
                                        </p:tgtEl>
                                        <p:attrNameLst>
                                          <p:attrName>ppt_y</p:attrName>
                                        </p:attrNameLst>
                                      </p:cBhvr>
                                      <p:tavLst>
                                        <p:tav tm="0">
                                          <p:val>
                                            <p:strVal val="#ppt_y+1"/>
                                          </p:val>
                                        </p:tav>
                                        <p:tav tm="100000">
                                          <p:val>
                                            <p:strVal val="#ppt_y-.03"/>
                                          </p:val>
                                        </p:tav>
                                      </p:tavLst>
                                    </p:anim>
                                    <p:anim calcmode="lin" valueType="num">
                                      <p:cBhvr>
                                        <p:cTn id="22" dur="200" accel="100000" fill="hold">
                                          <p:stCondLst>
                                            <p:cond delay="1800"/>
                                          </p:stCondLst>
                                        </p:cTn>
                                        <p:tgtEl>
                                          <p:spTgt spid="9"/>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2000"/>
                                        <p:tgtEl>
                                          <p:spTgt spid="8"/>
                                        </p:tgtEl>
                                      </p:cBhvr>
                                    </p:animEffect>
                                    <p:anim calcmode="lin" valueType="num">
                                      <p:cBhvr>
                                        <p:cTn id="26" dur="2000" fill="hold"/>
                                        <p:tgtEl>
                                          <p:spTgt spid="8"/>
                                        </p:tgtEl>
                                        <p:attrNameLst>
                                          <p:attrName>ppt_x</p:attrName>
                                        </p:attrNameLst>
                                      </p:cBhvr>
                                      <p:tavLst>
                                        <p:tav tm="0">
                                          <p:val>
                                            <p:strVal val="#ppt_x"/>
                                          </p:val>
                                        </p:tav>
                                        <p:tav tm="100000">
                                          <p:val>
                                            <p:strVal val="#ppt_x"/>
                                          </p:val>
                                        </p:tav>
                                      </p:tavLst>
                                    </p:anim>
                                    <p:anim calcmode="lin" valueType="num">
                                      <p:cBhvr>
                                        <p:cTn id="27" dur="1800" decel="100000" fill="hold"/>
                                        <p:tgtEl>
                                          <p:spTgt spid="8"/>
                                        </p:tgtEl>
                                        <p:attrNameLst>
                                          <p:attrName>ppt_y</p:attrName>
                                        </p:attrNameLst>
                                      </p:cBhvr>
                                      <p:tavLst>
                                        <p:tav tm="0">
                                          <p:val>
                                            <p:strVal val="#ppt_y+1"/>
                                          </p:val>
                                        </p:tav>
                                        <p:tav tm="100000">
                                          <p:val>
                                            <p:strVal val="#ppt_y-.03"/>
                                          </p:val>
                                        </p:tav>
                                      </p:tavLst>
                                    </p:anim>
                                    <p:anim calcmode="lin" valueType="num">
                                      <p:cBhvr>
                                        <p:cTn id="28" dur="200" accel="100000" fill="hold">
                                          <p:stCondLst>
                                            <p:cond delay="1800"/>
                                          </p:stCondLst>
                                        </p:cTn>
                                        <p:tgtEl>
                                          <p:spTgt spid="8"/>
                                        </p:tgtEl>
                                        <p:attrNameLst>
                                          <p:attrName>ppt_y</p:attrName>
                                        </p:attrNameLst>
                                      </p:cBhvr>
                                      <p:tavLst>
                                        <p:tav tm="0">
                                          <p:val>
                                            <p:strVal val="#ppt_y-.03"/>
                                          </p:val>
                                        </p:tav>
                                        <p:tav tm="100000">
                                          <p:val>
                                            <p:strVal val="#ppt_y"/>
                                          </p:val>
                                        </p:tav>
                                      </p:tavLst>
                                    </p:anim>
                                  </p:childTnLst>
                                </p:cTn>
                              </p:par>
                            </p:childTnLst>
                          </p:cTn>
                        </p:par>
                        <p:par>
                          <p:cTn id="29" fill="hold">
                            <p:stCondLst>
                              <p:cond delay="2000"/>
                            </p:stCondLst>
                            <p:childTnLst>
                              <p:par>
                                <p:cTn id="30" presetID="45"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2000"/>
                                        <p:tgtEl>
                                          <p:spTgt spid="11"/>
                                        </p:tgtEl>
                                      </p:cBhvr>
                                    </p:animEffect>
                                    <p:anim calcmode="lin" valueType="num">
                                      <p:cBhvr>
                                        <p:cTn id="33" dur="2000" fill="hold"/>
                                        <p:tgtEl>
                                          <p:spTgt spid="11"/>
                                        </p:tgtEl>
                                        <p:attrNameLst>
                                          <p:attrName>ppt_w</p:attrName>
                                        </p:attrNameLst>
                                      </p:cBhvr>
                                      <p:tavLst>
                                        <p:tav tm="0" fmla="#ppt_w*sin(2.5*pi*$)">
                                          <p:val>
                                            <p:fltVal val="0"/>
                                          </p:val>
                                        </p:tav>
                                        <p:tav tm="100000">
                                          <p:val>
                                            <p:fltVal val="1"/>
                                          </p:val>
                                        </p:tav>
                                      </p:tavLst>
                                    </p:anim>
                                    <p:anim calcmode="lin" valueType="num">
                                      <p:cBhvr>
                                        <p:cTn id="34" dur="2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Cover and End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92F0A1B5D5F74B9BD9A2DCFC2FDECE" ma:contentTypeVersion="11" ma:contentTypeDescription="Create a new document." ma:contentTypeScope="" ma:versionID="89f8277e2d2afab147d3c914ff26125f">
  <xsd:schema xmlns:xsd="http://www.w3.org/2001/XMLSchema" xmlns:xs="http://www.w3.org/2001/XMLSchema" xmlns:p="http://schemas.microsoft.com/office/2006/metadata/properties" xmlns:ns2="2f5de831-075c-464c-b81f-4014039fff59" targetNamespace="http://schemas.microsoft.com/office/2006/metadata/properties" ma:root="true" ma:fieldsID="d9311a4f31565a7bcba77984f99c17c9" ns2:_="">
    <xsd:import namespace="2f5de831-075c-464c-b81f-4014039fff59"/>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5de831-075c-464c-b81f-4014039fff59"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ferenceId xmlns="2f5de831-075c-464c-b81f-4014039fff5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64D5E7-F275-466C-B24F-A0557D293D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5de831-075c-464c-b81f-4014039fff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02D63A-BACF-4286-932D-21525B8A7962}">
  <ds:schemaRefs>
    <ds:schemaRef ds:uri="http://schemas.microsoft.com/office/2006/metadata/properties"/>
    <ds:schemaRef ds:uri="http://schemas.microsoft.com/office/infopath/2007/PartnerControls"/>
    <ds:schemaRef ds:uri="2f5de831-075c-464c-b81f-4014039fff59"/>
  </ds:schemaRefs>
</ds:datastoreItem>
</file>

<file path=customXml/itemProps3.xml><?xml version="1.0" encoding="utf-8"?>
<ds:datastoreItem xmlns:ds="http://schemas.openxmlformats.org/officeDocument/2006/customXml" ds:itemID="{8A35DA23-8687-4E90-8895-B0E9CACE64A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624</TotalTime>
  <Words>988</Words>
  <Application>Microsoft Office PowerPoint</Application>
  <PresentationFormat>Widescreen</PresentationFormat>
  <Paragraphs>143</Paragraphs>
  <Slides>10</Slides>
  <Notes>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10</vt:i4>
      </vt:variant>
    </vt:vector>
  </HeadingPairs>
  <TitlesOfParts>
    <vt:vector size="23" baseType="lpstr">
      <vt:lpstr>Arial</vt:lpstr>
      <vt:lpstr>Arial Black</vt:lpstr>
      <vt:lpstr>Calibri</vt:lpstr>
      <vt:lpstr>Cambria</vt:lpstr>
      <vt:lpstr>Cambria Math</vt:lpstr>
      <vt:lpstr>Copperplate Gothic Bold</vt:lpstr>
      <vt:lpstr>Franklin Gothic Medium</vt:lpstr>
      <vt:lpstr>PT Sans</vt:lpstr>
      <vt:lpstr>Tw Cen MT</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shreyash mhaskar</cp:lastModifiedBy>
  <cp:revision>145</cp:revision>
  <dcterms:created xsi:type="dcterms:W3CDTF">2018-04-24T17:14:00Z</dcterms:created>
  <dcterms:modified xsi:type="dcterms:W3CDTF">2023-06-06T06:28:43Z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1033-11.2.0.10078</vt:lpwstr>
  </property>
  <property fmtid="{D5CDD505-2E9C-101B-9397-08002B2CF9AE}" pid="3" name="ContentTypeId">
    <vt:lpwstr>0x010100D492F0A1B5D5F74B9BD9A2DCFC2FDECE</vt:lpwstr>
  </property>
</Properties>
</file>